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08" r:id="rId2"/>
    <p:sldId id="329" r:id="rId3"/>
    <p:sldId id="307" r:id="rId4"/>
    <p:sldId id="311" r:id="rId5"/>
    <p:sldId id="312" r:id="rId6"/>
    <p:sldId id="309" r:id="rId7"/>
    <p:sldId id="310" r:id="rId8"/>
    <p:sldId id="313" r:id="rId9"/>
    <p:sldId id="314" r:id="rId10"/>
    <p:sldId id="327" r:id="rId11"/>
    <p:sldId id="328" r:id="rId12"/>
    <p:sldId id="330" r:id="rId13"/>
    <p:sldId id="334" r:id="rId14"/>
    <p:sldId id="331" r:id="rId15"/>
    <p:sldId id="332" r:id="rId16"/>
    <p:sldId id="333" r:id="rId17"/>
    <p:sldId id="335" r:id="rId18"/>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p:restoredTop sz="96327"/>
  </p:normalViewPr>
  <p:slideViewPr>
    <p:cSldViewPr snapToGrid="0" snapToObjects="1">
      <p:cViewPr varScale="1">
        <p:scale>
          <a:sx n="128" d="100"/>
          <a:sy n="128"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F312F-AF29-3A47-A1E1-DF8B5B2F74E1}" type="datetimeFigureOut">
              <a:rPr lang="en-JP" smtClean="0"/>
              <a:t>2025/10/06</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A29B4-0AFE-6C44-891A-5B1649AB7420}" type="slidenum">
              <a:rPr lang="en-JP" smtClean="0"/>
              <a:t>‹#›</a:t>
            </a:fld>
            <a:endParaRPr lang="en-JP"/>
          </a:p>
        </p:txBody>
      </p:sp>
    </p:spTree>
    <p:extLst>
      <p:ext uri="{BB962C8B-B14F-4D97-AF65-F5344CB8AC3E}">
        <p14:creationId xmlns:p14="http://schemas.microsoft.com/office/powerpoint/2010/main" val="2718533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1</a:t>
            </a:fld>
            <a:endParaRPr lang="en-JP"/>
          </a:p>
        </p:txBody>
      </p:sp>
    </p:spTree>
    <p:extLst>
      <p:ext uri="{BB962C8B-B14F-4D97-AF65-F5344CB8AC3E}">
        <p14:creationId xmlns:p14="http://schemas.microsoft.com/office/powerpoint/2010/main" val="339707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10</a:t>
            </a:fld>
            <a:endParaRPr lang="en-JP"/>
          </a:p>
        </p:txBody>
      </p:sp>
    </p:spTree>
    <p:extLst>
      <p:ext uri="{BB962C8B-B14F-4D97-AF65-F5344CB8AC3E}">
        <p14:creationId xmlns:p14="http://schemas.microsoft.com/office/powerpoint/2010/main" val="230653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11</a:t>
            </a:fld>
            <a:endParaRPr lang="en-JP"/>
          </a:p>
        </p:txBody>
      </p:sp>
    </p:spTree>
    <p:extLst>
      <p:ext uri="{BB962C8B-B14F-4D97-AF65-F5344CB8AC3E}">
        <p14:creationId xmlns:p14="http://schemas.microsoft.com/office/powerpoint/2010/main" val="393973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56701-3E89-1E63-8AFC-2A25694C6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232D8-33DC-1B29-AB30-A849D548A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1772C0-CDB2-EB87-D232-AFE318857B9D}"/>
              </a:ext>
            </a:extLst>
          </p:cNvPr>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a:extLst>
              <a:ext uri="{FF2B5EF4-FFF2-40B4-BE49-F238E27FC236}">
                <a16:creationId xmlns:a16="http://schemas.microsoft.com/office/drawing/2014/main" id="{B1A56993-CB43-3B48-6881-ED11A1A00EEA}"/>
              </a:ext>
            </a:extLst>
          </p:cNvPr>
          <p:cNvSpPr>
            <a:spLocks noGrp="1"/>
          </p:cNvSpPr>
          <p:nvPr>
            <p:ph type="sldNum" sz="quarter" idx="5"/>
          </p:nvPr>
        </p:nvSpPr>
        <p:spPr/>
        <p:txBody>
          <a:bodyPr/>
          <a:lstStyle/>
          <a:p>
            <a:fld id="{4EB8E9BD-5F8C-9345-A20E-E34F98B4B6D7}" type="slidenum">
              <a:rPr lang="en-JP" smtClean="0"/>
              <a:t>12</a:t>
            </a:fld>
            <a:endParaRPr lang="en-JP"/>
          </a:p>
        </p:txBody>
      </p:sp>
    </p:spTree>
    <p:extLst>
      <p:ext uri="{BB962C8B-B14F-4D97-AF65-F5344CB8AC3E}">
        <p14:creationId xmlns:p14="http://schemas.microsoft.com/office/powerpoint/2010/main" val="57525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D1D1E-C45B-3FEF-308B-B370204B0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EBAA3-A6B4-05D8-99F6-4B05C36BA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528AA-46E1-916B-B940-583FBB3F15F0}"/>
              </a:ext>
            </a:extLst>
          </p:cNvPr>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a:extLst>
              <a:ext uri="{FF2B5EF4-FFF2-40B4-BE49-F238E27FC236}">
                <a16:creationId xmlns:a16="http://schemas.microsoft.com/office/drawing/2014/main" id="{C512E095-1C3F-7E66-32A7-9BC80BCCDF3B}"/>
              </a:ext>
            </a:extLst>
          </p:cNvPr>
          <p:cNvSpPr>
            <a:spLocks noGrp="1"/>
          </p:cNvSpPr>
          <p:nvPr>
            <p:ph type="sldNum" sz="quarter" idx="5"/>
          </p:nvPr>
        </p:nvSpPr>
        <p:spPr/>
        <p:txBody>
          <a:bodyPr/>
          <a:lstStyle/>
          <a:p>
            <a:fld id="{4EB8E9BD-5F8C-9345-A20E-E34F98B4B6D7}" type="slidenum">
              <a:rPr lang="en-JP" smtClean="0"/>
              <a:t>13</a:t>
            </a:fld>
            <a:endParaRPr lang="en-JP"/>
          </a:p>
        </p:txBody>
      </p:sp>
    </p:spTree>
    <p:extLst>
      <p:ext uri="{BB962C8B-B14F-4D97-AF65-F5344CB8AC3E}">
        <p14:creationId xmlns:p14="http://schemas.microsoft.com/office/powerpoint/2010/main" val="229739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E2E01-4A0D-C30E-D397-A25673583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59F17-4941-1C9C-C476-52D6EB97B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ED2B2-D395-F3CD-9241-3380DB98FAD1}"/>
              </a:ext>
            </a:extLst>
          </p:cNvPr>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a:extLst>
              <a:ext uri="{FF2B5EF4-FFF2-40B4-BE49-F238E27FC236}">
                <a16:creationId xmlns:a16="http://schemas.microsoft.com/office/drawing/2014/main" id="{C6764BE2-A73A-E2D7-1468-C95F61D1B4ED}"/>
              </a:ext>
            </a:extLst>
          </p:cNvPr>
          <p:cNvSpPr>
            <a:spLocks noGrp="1"/>
          </p:cNvSpPr>
          <p:nvPr>
            <p:ph type="sldNum" sz="quarter" idx="5"/>
          </p:nvPr>
        </p:nvSpPr>
        <p:spPr/>
        <p:txBody>
          <a:bodyPr/>
          <a:lstStyle/>
          <a:p>
            <a:fld id="{4EB8E9BD-5F8C-9345-A20E-E34F98B4B6D7}" type="slidenum">
              <a:rPr lang="en-JP" smtClean="0"/>
              <a:t>14</a:t>
            </a:fld>
            <a:endParaRPr lang="en-JP"/>
          </a:p>
        </p:txBody>
      </p:sp>
    </p:spTree>
    <p:extLst>
      <p:ext uri="{BB962C8B-B14F-4D97-AF65-F5344CB8AC3E}">
        <p14:creationId xmlns:p14="http://schemas.microsoft.com/office/powerpoint/2010/main" val="48620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83CC0-ECEF-688A-BE73-38813B101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CC414-9F33-E137-11C7-4D3DD5FEB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574A-D4F3-8D06-3357-497AAC40AE8F}"/>
              </a:ext>
            </a:extLst>
          </p:cNvPr>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a:extLst>
              <a:ext uri="{FF2B5EF4-FFF2-40B4-BE49-F238E27FC236}">
                <a16:creationId xmlns:a16="http://schemas.microsoft.com/office/drawing/2014/main" id="{8B29FCC0-E257-8EA1-E7CF-8635637C12DD}"/>
              </a:ext>
            </a:extLst>
          </p:cNvPr>
          <p:cNvSpPr>
            <a:spLocks noGrp="1"/>
          </p:cNvSpPr>
          <p:nvPr>
            <p:ph type="sldNum" sz="quarter" idx="5"/>
          </p:nvPr>
        </p:nvSpPr>
        <p:spPr/>
        <p:txBody>
          <a:bodyPr/>
          <a:lstStyle/>
          <a:p>
            <a:fld id="{4EB8E9BD-5F8C-9345-A20E-E34F98B4B6D7}" type="slidenum">
              <a:rPr lang="en-JP" smtClean="0"/>
              <a:t>15</a:t>
            </a:fld>
            <a:endParaRPr lang="en-JP"/>
          </a:p>
        </p:txBody>
      </p:sp>
    </p:spTree>
    <p:extLst>
      <p:ext uri="{BB962C8B-B14F-4D97-AF65-F5344CB8AC3E}">
        <p14:creationId xmlns:p14="http://schemas.microsoft.com/office/powerpoint/2010/main" val="1698780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DEC-73CE-8F3D-57B2-8D1B58431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741C4-0E81-A50E-52C2-E8DD84C58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02E01-7829-0FF3-C076-F277EDF8A4B2}"/>
              </a:ext>
            </a:extLst>
          </p:cNvPr>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a:extLst>
              <a:ext uri="{FF2B5EF4-FFF2-40B4-BE49-F238E27FC236}">
                <a16:creationId xmlns:a16="http://schemas.microsoft.com/office/drawing/2014/main" id="{CCAEF4A7-2F29-A38F-14E4-A3D58D805A3B}"/>
              </a:ext>
            </a:extLst>
          </p:cNvPr>
          <p:cNvSpPr>
            <a:spLocks noGrp="1"/>
          </p:cNvSpPr>
          <p:nvPr>
            <p:ph type="sldNum" sz="quarter" idx="5"/>
          </p:nvPr>
        </p:nvSpPr>
        <p:spPr/>
        <p:txBody>
          <a:bodyPr/>
          <a:lstStyle/>
          <a:p>
            <a:fld id="{4EB8E9BD-5F8C-9345-A20E-E34F98B4B6D7}" type="slidenum">
              <a:rPr lang="en-JP" smtClean="0"/>
              <a:t>16</a:t>
            </a:fld>
            <a:endParaRPr lang="en-JP"/>
          </a:p>
        </p:txBody>
      </p:sp>
    </p:spTree>
    <p:extLst>
      <p:ext uri="{BB962C8B-B14F-4D97-AF65-F5344CB8AC3E}">
        <p14:creationId xmlns:p14="http://schemas.microsoft.com/office/powerpoint/2010/main" val="18116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37C31-E1B8-D379-ED0C-D69C6EF36D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607ED-B0F3-E04D-480D-67FA83BF4E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5D2BF-D285-FB3F-989F-F0E3F3A7F1DF}"/>
              </a:ext>
            </a:extLst>
          </p:cNvPr>
          <p:cNvSpPr>
            <a:spLocks noGrp="1"/>
          </p:cNvSpPr>
          <p:nvPr>
            <p:ph type="body" idx="1"/>
          </p:nvPr>
        </p:nvSpPr>
        <p:spPr/>
        <p:txBody>
          <a:bodyPr/>
          <a:lstStyle/>
          <a:p>
            <a:r>
              <a:rPr lang="en-US" b="1" dirty="0"/>
              <a:t>CDF</a:t>
            </a:r>
            <a:r>
              <a:rPr lang="en-US" dirty="0"/>
              <a:t> is a method for directly constructing a distance field in the </a:t>
            </a:r>
            <a:r>
              <a:rPr lang="en-US" b="1" dirty="0"/>
              <a:t>configuration space</a:t>
            </a:r>
            <a:r>
              <a:rPr lang="en-US" dirty="0"/>
              <a:t>.</a:t>
            </a:r>
            <a:br>
              <a:rPr lang="en-US" dirty="0"/>
            </a:br>
            <a:r>
              <a:rPr lang="en-US" dirty="0"/>
              <a:t>It provides </a:t>
            </a:r>
            <a:r>
              <a:rPr lang="en-US" b="1" dirty="0"/>
              <a:t>smooth gradients</a:t>
            </a:r>
            <a:r>
              <a:rPr lang="en-US" dirty="0"/>
              <a:t> and </a:t>
            </a:r>
            <a:r>
              <a:rPr lang="en-US" b="1" dirty="0"/>
              <a:t>fast computation</a:t>
            </a:r>
            <a:r>
              <a:rPr lang="en-US" dirty="0"/>
              <a:t>, allowing us to efficiently obtain the minimum distance between a point in the joint space and obstacles within that space.</a:t>
            </a:r>
          </a:p>
          <a:p>
            <a:endParaRPr lang="en-JP" dirty="0"/>
          </a:p>
        </p:txBody>
      </p:sp>
      <p:sp>
        <p:nvSpPr>
          <p:cNvPr id="4" name="Slide Number Placeholder 3">
            <a:extLst>
              <a:ext uri="{FF2B5EF4-FFF2-40B4-BE49-F238E27FC236}">
                <a16:creationId xmlns:a16="http://schemas.microsoft.com/office/drawing/2014/main" id="{76D412A2-C111-F6B5-AE8D-887D875576E5}"/>
              </a:ext>
            </a:extLst>
          </p:cNvPr>
          <p:cNvSpPr>
            <a:spLocks noGrp="1"/>
          </p:cNvSpPr>
          <p:nvPr>
            <p:ph type="sldNum" sz="quarter" idx="5"/>
          </p:nvPr>
        </p:nvSpPr>
        <p:spPr/>
        <p:txBody>
          <a:bodyPr/>
          <a:lstStyle/>
          <a:p>
            <a:fld id="{4EB8E9BD-5F8C-9345-A20E-E34F98B4B6D7}" type="slidenum">
              <a:rPr lang="en-JP" smtClean="0"/>
              <a:t>17</a:t>
            </a:fld>
            <a:endParaRPr lang="en-JP"/>
          </a:p>
        </p:txBody>
      </p:sp>
    </p:spTree>
    <p:extLst>
      <p:ext uri="{BB962C8B-B14F-4D97-AF65-F5344CB8AC3E}">
        <p14:creationId xmlns:p14="http://schemas.microsoft.com/office/powerpoint/2010/main" val="409374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2</a:t>
            </a:fld>
            <a:endParaRPr lang="en-JP"/>
          </a:p>
        </p:txBody>
      </p:sp>
    </p:spTree>
    <p:extLst>
      <p:ext uri="{BB962C8B-B14F-4D97-AF65-F5344CB8AC3E}">
        <p14:creationId xmlns:p14="http://schemas.microsoft.com/office/powerpoint/2010/main" val="297037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3</a:t>
            </a:fld>
            <a:endParaRPr lang="en-JP"/>
          </a:p>
        </p:txBody>
      </p:sp>
    </p:spTree>
    <p:extLst>
      <p:ext uri="{BB962C8B-B14F-4D97-AF65-F5344CB8AC3E}">
        <p14:creationId xmlns:p14="http://schemas.microsoft.com/office/powerpoint/2010/main" val="297037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4</a:t>
            </a:fld>
            <a:endParaRPr lang="en-JP"/>
          </a:p>
        </p:txBody>
      </p:sp>
    </p:spTree>
    <p:extLst>
      <p:ext uri="{BB962C8B-B14F-4D97-AF65-F5344CB8AC3E}">
        <p14:creationId xmlns:p14="http://schemas.microsoft.com/office/powerpoint/2010/main" val="1905752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5</a:t>
            </a:fld>
            <a:endParaRPr lang="en-JP"/>
          </a:p>
        </p:txBody>
      </p:sp>
    </p:spTree>
    <p:extLst>
      <p:ext uri="{BB962C8B-B14F-4D97-AF65-F5344CB8AC3E}">
        <p14:creationId xmlns:p14="http://schemas.microsoft.com/office/powerpoint/2010/main" val="394908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6</a:t>
            </a:fld>
            <a:endParaRPr lang="en-JP"/>
          </a:p>
        </p:txBody>
      </p:sp>
    </p:spTree>
    <p:extLst>
      <p:ext uri="{BB962C8B-B14F-4D97-AF65-F5344CB8AC3E}">
        <p14:creationId xmlns:p14="http://schemas.microsoft.com/office/powerpoint/2010/main" val="2959424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7</a:t>
            </a:fld>
            <a:endParaRPr lang="en-JP"/>
          </a:p>
        </p:txBody>
      </p:sp>
    </p:spTree>
    <p:extLst>
      <p:ext uri="{BB962C8B-B14F-4D97-AF65-F5344CB8AC3E}">
        <p14:creationId xmlns:p14="http://schemas.microsoft.com/office/powerpoint/2010/main" val="31153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8</a:t>
            </a:fld>
            <a:endParaRPr lang="en-JP"/>
          </a:p>
        </p:txBody>
      </p:sp>
    </p:spTree>
    <p:extLst>
      <p:ext uri="{BB962C8B-B14F-4D97-AF65-F5344CB8AC3E}">
        <p14:creationId xmlns:p14="http://schemas.microsoft.com/office/powerpoint/2010/main" val="118352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motion planning problem is one of the fundamental issues in robotic arm research. The basic problem description involves how to move the end-effector of the robotic arm from the starting position to a specified target position while satisfying various constraints, such as velocity limits or obstacle avoidance requirements. This problem is relevant not only for rigid robotic arms but also for soft robotic arms.</a:t>
            </a:r>
            <a:endParaRPr lang="en-JP" dirty="0"/>
          </a:p>
        </p:txBody>
      </p:sp>
      <p:sp>
        <p:nvSpPr>
          <p:cNvPr id="4" name="Slide Number Placeholder 3"/>
          <p:cNvSpPr>
            <a:spLocks noGrp="1"/>
          </p:cNvSpPr>
          <p:nvPr>
            <p:ph type="sldNum" sz="quarter" idx="5"/>
          </p:nvPr>
        </p:nvSpPr>
        <p:spPr/>
        <p:txBody>
          <a:bodyPr/>
          <a:lstStyle/>
          <a:p>
            <a:fld id="{4EB8E9BD-5F8C-9345-A20E-E34F98B4B6D7}" type="slidenum">
              <a:rPr lang="en-JP" smtClean="0"/>
              <a:t>9</a:t>
            </a:fld>
            <a:endParaRPr lang="en-JP"/>
          </a:p>
        </p:txBody>
      </p:sp>
    </p:spTree>
    <p:extLst>
      <p:ext uri="{BB962C8B-B14F-4D97-AF65-F5344CB8AC3E}">
        <p14:creationId xmlns:p14="http://schemas.microsoft.com/office/powerpoint/2010/main" val="2889703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C4CB-D54B-A241-9B6E-ADD21323B3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C15718A0-4931-5E44-BF28-D54E5C46D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4C34CFEC-F974-AC40-AE6C-A095FEA8F56F}"/>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5" name="Footer Placeholder 4">
            <a:extLst>
              <a:ext uri="{FF2B5EF4-FFF2-40B4-BE49-F238E27FC236}">
                <a16:creationId xmlns:a16="http://schemas.microsoft.com/office/drawing/2014/main" id="{70D4D4D4-F11E-F749-B957-9116CAD7A839}"/>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AF8CEA18-A001-E44E-8A0E-70D79BC4B103}"/>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3880773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9284-26F8-BB4A-8E95-AB6BF0CB2A5D}"/>
              </a:ext>
            </a:extLst>
          </p:cNvPr>
          <p:cNvSpPr>
            <a:spLocks noGrp="1"/>
          </p:cNvSpPr>
          <p:nvPr>
            <p:ph type="title"/>
          </p:nvPr>
        </p:nvSpPr>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9484B416-71C6-2148-BF12-2272AD412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04A5FE69-5C72-3C46-96B6-42ADD7F44A35}"/>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5" name="Footer Placeholder 4">
            <a:extLst>
              <a:ext uri="{FF2B5EF4-FFF2-40B4-BE49-F238E27FC236}">
                <a16:creationId xmlns:a16="http://schemas.microsoft.com/office/drawing/2014/main" id="{D8C359CA-85F1-1544-BAD4-FC15DBEF0A27}"/>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D2A68F10-F877-2A4F-B6D8-9929755FA19F}"/>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205881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62B806-8AE6-6E49-BF60-76548FA6A2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3DA1410A-3F43-3A4B-9F6A-B99B2D89E3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32DBC973-DF31-3E4E-9B02-DEC3B72BD380}"/>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5" name="Footer Placeholder 4">
            <a:extLst>
              <a:ext uri="{FF2B5EF4-FFF2-40B4-BE49-F238E27FC236}">
                <a16:creationId xmlns:a16="http://schemas.microsoft.com/office/drawing/2014/main" id="{6D1A1100-E4C8-E243-A90C-9ABFED0C7D2C}"/>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38559FF8-7E55-CF4B-94D2-3A12691C010F}"/>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3794005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818F2-A055-BE47-B646-1BA09E60F522}"/>
              </a:ext>
            </a:extLst>
          </p:cNvPr>
          <p:cNvSpPr>
            <a:spLocks noGrp="1"/>
          </p:cNvSpPr>
          <p:nvPr>
            <p:ph idx="1"/>
          </p:nvPr>
        </p:nvSpPr>
        <p:spPr>
          <a:xfrm>
            <a:off x="729018" y="1156885"/>
            <a:ext cx="10515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p:txBody>
      </p:sp>
      <p:sp>
        <p:nvSpPr>
          <p:cNvPr id="4" name="Date Placeholder 3">
            <a:extLst>
              <a:ext uri="{FF2B5EF4-FFF2-40B4-BE49-F238E27FC236}">
                <a16:creationId xmlns:a16="http://schemas.microsoft.com/office/drawing/2014/main" id="{E646ED30-C1D0-7848-95E7-032BA4141F05}"/>
              </a:ext>
            </a:extLst>
          </p:cNvPr>
          <p:cNvSpPr>
            <a:spLocks noGrp="1"/>
          </p:cNvSpPr>
          <p:nvPr>
            <p:ph type="dt" sz="half" idx="10"/>
          </p:nvPr>
        </p:nvSpPr>
        <p:spPr/>
        <p:txBody>
          <a:bodyPr/>
          <a:lstStyle/>
          <a:p>
            <a:r>
              <a:rPr lang="en-US"/>
              <a:t>2024/4/30</a:t>
            </a:r>
            <a:endParaRPr lang="en-JP" dirty="0"/>
          </a:p>
        </p:txBody>
      </p:sp>
      <p:sp>
        <p:nvSpPr>
          <p:cNvPr id="5" name="Footer Placeholder 4">
            <a:extLst>
              <a:ext uri="{FF2B5EF4-FFF2-40B4-BE49-F238E27FC236}">
                <a16:creationId xmlns:a16="http://schemas.microsoft.com/office/drawing/2014/main" id="{251A2180-FD3A-6D4D-8B46-B2BC2239AB34}"/>
              </a:ext>
            </a:extLst>
          </p:cNvPr>
          <p:cNvSpPr>
            <a:spLocks noGrp="1"/>
          </p:cNvSpPr>
          <p:nvPr>
            <p:ph type="ftr" sz="quarter" idx="11"/>
          </p:nvPr>
        </p:nvSpPr>
        <p:spPr/>
        <p:txBody>
          <a:bodyPr/>
          <a:lstStyle/>
          <a:p>
            <a:r>
              <a:rPr lang="en-JP" dirty="0"/>
              <a:t>Yulin LI</a:t>
            </a:r>
          </a:p>
        </p:txBody>
      </p:sp>
      <p:sp>
        <p:nvSpPr>
          <p:cNvPr id="6" name="Slide Number Placeholder 5">
            <a:extLst>
              <a:ext uri="{FF2B5EF4-FFF2-40B4-BE49-F238E27FC236}">
                <a16:creationId xmlns:a16="http://schemas.microsoft.com/office/drawing/2014/main" id="{EB590976-8073-7542-8931-389F8A937396}"/>
              </a:ext>
            </a:extLst>
          </p:cNvPr>
          <p:cNvSpPr>
            <a:spLocks noGrp="1"/>
          </p:cNvSpPr>
          <p:nvPr>
            <p:ph type="sldNum" sz="quarter" idx="12"/>
          </p:nvPr>
        </p:nvSpPr>
        <p:spPr/>
        <p:txBody>
          <a:bodyPr/>
          <a:lstStyle/>
          <a:p>
            <a:fld id="{1A345E64-76DA-B544-ABB5-26AF45E751B7}" type="slidenum">
              <a:rPr lang="en-JP" smtClean="0"/>
              <a:t>‹#›</a:t>
            </a:fld>
            <a:endParaRPr lang="en-JP" dirty="0"/>
          </a:p>
        </p:txBody>
      </p:sp>
      <p:sp>
        <p:nvSpPr>
          <p:cNvPr id="9" name="Content Placeholder 2">
            <a:extLst>
              <a:ext uri="{FF2B5EF4-FFF2-40B4-BE49-F238E27FC236}">
                <a16:creationId xmlns:a16="http://schemas.microsoft.com/office/drawing/2014/main" id="{CA461D26-CB37-7940-9BA6-E29A85E3434B}"/>
              </a:ext>
            </a:extLst>
          </p:cNvPr>
          <p:cNvSpPr>
            <a:spLocks noGrp="1"/>
          </p:cNvSpPr>
          <p:nvPr>
            <p:ph idx="13"/>
          </p:nvPr>
        </p:nvSpPr>
        <p:spPr>
          <a:xfrm>
            <a:off x="3691701" y="107994"/>
            <a:ext cx="4590234" cy="401528"/>
          </a:xfrm>
        </p:spPr>
        <p:txBody>
          <a:bodyPr>
            <a:noAutofit/>
          </a:bodyPr>
          <a:lstStyle>
            <a:lvl1pPr marL="0" indent="0" algn="ctr">
              <a:buNone/>
              <a:defRPr sz="2400" b="1">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endParaRPr lang="en-US" dirty="0"/>
          </a:p>
        </p:txBody>
      </p:sp>
    </p:spTree>
    <p:extLst>
      <p:ext uri="{BB962C8B-B14F-4D97-AF65-F5344CB8AC3E}">
        <p14:creationId xmlns:p14="http://schemas.microsoft.com/office/powerpoint/2010/main" val="260390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D845-DCF6-3642-9159-A1FEEBFFFCF6}"/>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1A711294-738D-624D-AEEA-96A899CF54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B816ADB4-A3BE-914F-9106-D20AB4EDF187}"/>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5" name="Footer Placeholder 4">
            <a:extLst>
              <a:ext uri="{FF2B5EF4-FFF2-40B4-BE49-F238E27FC236}">
                <a16:creationId xmlns:a16="http://schemas.microsoft.com/office/drawing/2014/main" id="{5786F92A-6D60-7747-92F3-3002984040CD}"/>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0236D01F-F31C-BF4B-BD4A-4B11743F7B94}"/>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1967199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5750-21E9-414B-B3F3-8ACEC06E19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27CB6293-8B84-1243-AEFB-4BD4AF47E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ED35C-53C5-004A-90AB-F0F3C3716F13}"/>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5" name="Footer Placeholder 4">
            <a:extLst>
              <a:ext uri="{FF2B5EF4-FFF2-40B4-BE49-F238E27FC236}">
                <a16:creationId xmlns:a16="http://schemas.microsoft.com/office/drawing/2014/main" id="{6BAE2DB9-CA45-5845-BAB4-A2C7CF63556D}"/>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DF12E8B8-B28D-014D-847D-8C9AD07CBC76}"/>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398554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419-031B-6741-AF77-D7A107573AB3}"/>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833B19BB-025E-B44E-97CA-BBDFC99DF1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D6186761-147E-A041-8879-ED1F2C32C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Date Placeholder 4">
            <a:extLst>
              <a:ext uri="{FF2B5EF4-FFF2-40B4-BE49-F238E27FC236}">
                <a16:creationId xmlns:a16="http://schemas.microsoft.com/office/drawing/2014/main" id="{C596F99A-6C5A-EF42-86AC-A654FC2E6377}"/>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6" name="Footer Placeholder 5">
            <a:extLst>
              <a:ext uri="{FF2B5EF4-FFF2-40B4-BE49-F238E27FC236}">
                <a16:creationId xmlns:a16="http://schemas.microsoft.com/office/drawing/2014/main" id="{E7CF2689-6BEC-D344-A4C6-40D820CFF464}"/>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110B1722-BC69-584F-B71D-0AAE2AA79F24}"/>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413834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0528-86BE-344A-A85A-B24D5A4A6572}"/>
              </a:ext>
            </a:extLst>
          </p:cNvPr>
          <p:cNvSpPr>
            <a:spLocks noGrp="1"/>
          </p:cNvSpPr>
          <p:nvPr>
            <p:ph type="title"/>
          </p:nvPr>
        </p:nvSpPr>
        <p:spPr>
          <a:xfrm>
            <a:off x="839788" y="365125"/>
            <a:ext cx="10515600" cy="1325563"/>
          </a:xfr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580739E9-C18F-A44A-9E15-EB1A585AF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76E50E-6F29-AC48-B41D-361F6FDE1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4EA3A22A-EF7D-A74B-A833-774E7B514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0A89F7-7F45-B048-AE87-907FC9478A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7" name="Date Placeholder 6">
            <a:extLst>
              <a:ext uri="{FF2B5EF4-FFF2-40B4-BE49-F238E27FC236}">
                <a16:creationId xmlns:a16="http://schemas.microsoft.com/office/drawing/2014/main" id="{15B6DB5A-87EF-F540-AFA3-03AE04D82FC8}"/>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8" name="Footer Placeholder 7">
            <a:extLst>
              <a:ext uri="{FF2B5EF4-FFF2-40B4-BE49-F238E27FC236}">
                <a16:creationId xmlns:a16="http://schemas.microsoft.com/office/drawing/2014/main" id="{37062A19-E075-1F4F-8081-BB1579EB0A7D}"/>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6C7EEF90-CA21-DB4C-BA06-F592B6A0095A}"/>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278849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E63A-1DC4-644E-8EAD-DE6F8A2D4430}"/>
              </a:ext>
            </a:extLst>
          </p:cNvPr>
          <p:cNvSpPr>
            <a:spLocks noGrp="1"/>
          </p:cNvSpPr>
          <p:nvPr>
            <p:ph type="title"/>
          </p:nvPr>
        </p:nvSpPr>
        <p:spPr/>
        <p:txBody>
          <a:bodyPr/>
          <a:lstStyle/>
          <a:p>
            <a:r>
              <a:rPr lang="en-US"/>
              <a:t>Click to edit Master title style</a:t>
            </a:r>
            <a:endParaRPr lang="en-JP"/>
          </a:p>
        </p:txBody>
      </p:sp>
      <p:sp>
        <p:nvSpPr>
          <p:cNvPr id="3" name="Date Placeholder 2">
            <a:extLst>
              <a:ext uri="{FF2B5EF4-FFF2-40B4-BE49-F238E27FC236}">
                <a16:creationId xmlns:a16="http://schemas.microsoft.com/office/drawing/2014/main" id="{231C88F1-84BA-1B43-ADEC-6DC0D05DDE3E}"/>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4" name="Footer Placeholder 3">
            <a:extLst>
              <a:ext uri="{FF2B5EF4-FFF2-40B4-BE49-F238E27FC236}">
                <a16:creationId xmlns:a16="http://schemas.microsoft.com/office/drawing/2014/main" id="{0EC58723-3076-BF47-B08F-4F33D9F977FA}"/>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6EABCEB5-3671-4A47-9384-1EBAD62E6D94}"/>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2626578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AC196-E69F-F541-8084-5D4275C1F24A}"/>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3" name="Footer Placeholder 2">
            <a:extLst>
              <a:ext uri="{FF2B5EF4-FFF2-40B4-BE49-F238E27FC236}">
                <a16:creationId xmlns:a16="http://schemas.microsoft.com/office/drawing/2014/main" id="{5D2D8CA3-B3F3-C04F-A306-69B469A42628}"/>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9B218650-8FBC-DB4D-BD78-98F560C571AA}"/>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263861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B29C-866B-B144-9A76-E8703911E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E76B2383-D3DD-F045-926C-4A8EFD3D90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EFAF1EAC-8E4C-6F4E-8085-D960AC3B8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9B975-2FCE-8D45-A4A7-B51F43DE7CE3}"/>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6" name="Footer Placeholder 5">
            <a:extLst>
              <a:ext uri="{FF2B5EF4-FFF2-40B4-BE49-F238E27FC236}">
                <a16:creationId xmlns:a16="http://schemas.microsoft.com/office/drawing/2014/main" id="{8559EAB3-EBB8-7F4B-9BF7-7868B0A8D232}"/>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F8721D66-C3DF-114E-A41D-7958BB703CAA}"/>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2519746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626B-8B03-624F-AB9E-CA1F6ABA5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C921A1CC-502B-8342-A168-DA37F6B89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BB180E00-D77B-0E4C-B6F3-3471536B9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843AE3-4DA8-5C40-9D19-1CFB461D7450}"/>
              </a:ext>
            </a:extLst>
          </p:cNvPr>
          <p:cNvSpPr>
            <a:spLocks noGrp="1"/>
          </p:cNvSpPr>
          <p:nvPr>
            <p:ph type="dt" sz="half" idx="10"/>
          </p:nvPr>
        </p:nvSpPr>
        <p:spPr/>
        <p:txBody>
          <a:bodyPr/>
          <a:lstStyle/>
          <a:p>
            <a:fld id="{FC72BF0E-60AB-FE45-AAD7-72665734DB8C}" type="datetimeFigureOut">
              <a:rPr lang="en-JP" smtClean="0"/>
              <a:t>2025/10/06</a:t>
            </a:fld>
            <a:endParaRPr lang="en-JP"/>
          </a:p>
        </p:txBody>
      </p:sp>
      <p:sp>
        <p:nvSpPr>
          <p:cNvPr id="6" name="Footer Placeholder 5">
            <a:extLst>
              <a:ext uri="{FF2B5EF4-FFF2-40B4-BE49-F238E27FC236}">
                <a16:creationId xmlns:a16="http://schemas.microsoft.com/office/drawing/2014/main" id="{801AB30F-E5F3-0145-9183-DB3400B83BFD}"/>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03E9CC1A-AC4D-7E4D-A63A-75FE35AF8F80}"/>
              </a:ext>
            </a:extLst>
          </p:cNvPr>
          <p:cNvSpPr>
            <a:spLocks noGrp="1"/>
          </p:cNvSpPr>
          <p:nvPr>
            <p:ph type="sldNum" sz="quarter" idx="12"/>
          </p:nvPr>
        </p:nvSpPr>
        <p:spPr/>
        <p:txBody>
          <a:bodyPr/>
          <a:lstStyle/>
          <a:p>
            <a:fld id="{79B95541-0A18-7748-BA9A-F5046F1CB088}" type="slidenum">
              <a:rPr lang="en-JP" smtClean="0"/>
              <a:t>‹#›</a:t>
            </a:fld>
            <a:endParaRPr lang="en-JP"/>
          </a:p>
        </p:txBody>
      </p:sp>
    </p:spTree>
    <p:extLst>
      <p:ext uri="{BB962C8B-B14F-4D97-AF65-F5344CB8AC3E}">
        <p14:creationId xmlns:p14="http://schemas.microsoft.com/office/powerpoint/2010/main" val="1844831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39CC2-AFF4-C745-AD93-3A75D4114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P"/>
          </a:p>
        </p:txBody>
      </p:sp>
      <p:sp>
        <p:nvSpPr>
          <p:cNvPr id="3" name="Text Placeholder 2">
            <a:extLst>
              <a:ext uri="{FF2B5EF4-FFF2-40B4-BE49-F238E27FC236}">
                <a16:creationId xmlns:a16="http://schemas.microsoft.com/office/drawing/2014/main" id="{2A06DEF6-886B-714F-A0D8-FC536CA3B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6C67CD81-30D0-0A48-BFC2-79203307C4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2BF0E-60AB-FE45-AAD7-72665734DB8C}" type="datetimeFigureOut">
              <a:rPr lang="en-JP" smtClean="0"/>
              <a:t>2025/10/06</a:t>
            </a:fld>
            <a:endParaRPr lang="en-JP"/>
          </a:p>
        </p:txBody>
      </p:sp>
      <p:sp>
        <p:nvSpPr>
          <p:cNvPr id="5" name="Footer Placeholder 4">
            <a:extLst>
              <a:ext uri="{FF2B5EF4-FFF2-40B4-BE49-F238E27FC236}">
                <a16:creationId xmlns:a16="http://schemas.microsoft.com/office/drawing/2014/main" id="{A42B397D-87C1-C947-90F5-E04CC2206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a:extLst>
              <a:ext uri="{FF2B5EF4-FFF2-40B4-BE49-F238E27FC236}">
                <a16:creationId xmlns:a16="http://schemas.microsoft.com/office/drawing/2014/main" id="{360C3007-F2F6-C246-B94E-3F29F3EA19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B95541-0A18-7748-BA9A-F5046F1CB088}" type="slidenum">
              <a:rPr lang="en-JP" smtClean="0"/>
              <a:t>‹#›</a:t>
            </a:fld>
            <a:endParaRPr lang="en-JP"/>
          </a:p>
        </p:txBody>
      </p:sp>
    </p:spTree>
    <p:extLst>
      <p:ext uri="{BB962C8B-B14F-4D97-AF65-F5344CB8AC3E}">
        <p14:creationId xmlns:p14="http://schemas.microsoft.com/office/powerpoint/2010/main" val="3384938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4"/><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video" Target="../media/media3.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1</a:t>
            </a:fld>
            <a:endParaRPr lang="en-JP" sz="2000" b="1" dirty="0"/>
          </a:p>
        </p:txBody>
      </p:sp>
      <p:sp>
        <p:nvSpPr>
          <p:cNvPr id="2" name="TextBox 1">
            <a:extLst>
              <a:ext uri="{FF2B5EF4-FFF2-40B4-BE49-F238E27FC236}">
                <a16:creationId xmlns:a16="http://schemas.microsoft.com/office/drawing/2014/main" id="{64F9EF04-3114-0247-B7C8-D9F564FB19DE}"/>
              </a:ext>
            </a:extLst>
          </p:cNvPr>
          <p:cNvSpPr txBox="1"/>
          <p:nvPr/>
        </p:nvSpPr>
        <p:spPr>
          <a:xfrm>
            <a:off x="249621" y="441434"/>
            <a:ext cx="11942379" cy="1569660"/>
          </a:xfrm>
          <a:prstGeom prst="rect">
            <a:avLst/>
          </a:prstGeom>
          <a:noFill/>
        </p:spPr>
        <p:txBody>
          <a:bodyPr wrap="square" rtlCol="0">
            <a:spAutoFit/>
          </a:bodyPr>
          <a:lstStyle/>
          <a:p>
            <a:pPr algn="ctr"/>
            <a:r>
              <a:rPr lang="en-US" sz="3200" b="1" dirty="0">
                <a:solidFill>
                  <a:srgbClr val="000000"/>
                </a:solidFill>
                <a:effectLst/>
                <a:latin typeface="Times New Roman" panose="02020603050405020304" pitchFamily="18" charset="0"/>
                <a:cs typeface="Times New Roman" panose="02020603050405020304" pitchFamily="18" charset="0"/>
              </a:rPr>
              <a:t>One-Step Model Predictive Path Integral for Manipulator Motion</a:t>
            </a:r>
          </a:p>
          <a:p>
            <a:pPr algn="ctr"/>
            <a:r>
              <a:rPr lang="en-US" sz="3200" b="1" dirty="0">
                <a:solidFill>
                  <a:srgbClr val="000000"/>
                </a:solidFill>
                <a:effectLst/>
                <a:latin typeface="Times New Roman" panose="02020603050405020304" pitchFamily="18" charset="0"/>
                <a:cs typeface="Times New Roman" panose="02020603050405020304" pitchFamily="18" charset="0"/>
              </a:rPr>
              <a:t>Planning Using Configuration Space Distance Fields</a:t>
            </a:r>
          </a:p>
          <a:p>
            <a:pPr algn="ctr"/>
            <a:endParaRPr lang="en-JP"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1E3637C-4F97-844E-91ED-E0A5008471BD}"/>
              </a:ext>
            </a:extLst>
          </p:cNvPr>
          <p:cNvSpPr txBox="1"/>
          <p:nvPr/>
        </p:nvSpPr>
        <p:spPr>
          <a:xfrm>
            <a:off x="543910" y="1709296"/>
            <a:ext cx="11104179" cy="3539430"/>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Abstract: </a:t>
            </a:r>
            <a:r>
              <a:rPr lang="en-US" sz="1600" dirty="0">
                <a:latin typeface="Times New Roman" panose="02020603050405020304" pitchFamily="18" charset="0"/>
                <a:cs typeface="Times New Roman" panose="02020603050405020304" pitchFamily="18" charset="0"/>
              </a:rPr>
              <a:t>Motion planning for robotic manipulators is a fundamental problem in robotics. Classical optimization-based methods typically rely on the gradients of signed distance fields (SDF) to impose collision-avoidance constraints. However, these methods are susceptible to local minima and may fail when the SDF gradients vanish. Recently, Configuration Space Distance Fields (CDF) have been introduced, which directly model distances in the robot’s configuration space. Unlike workspace SDF, CDF are differentiable almost everywhere and thus provide reliable gradient information. On the other hand, gradient-free approaches such as Model Predictive Path Integral (MPPI) control leverage long-horizon rollouts to achieve collision avoidance. While effective, these methods are computationally expensive due to the large number of trajectory samples, repeated collision checks, and the difficulty of designing cost functions with heterogeneous physical units. In this paper, we propose a framework that integrates CDF with MPPI to enable direct navigation in the robot’s configuration space. Leveraging CDF gradients, we unify the MPPI cost in configuration space and reduce the horizon to one step, substantially cutting computation while preserving collision avoidance in practice. We demonstrate that our approach achieves nearly 100% success rates in 2D environments and consistently high success rates in challenging 7-DOF </a:t>
            </a:r>
            <a:r>
              <a:rPr lang="en-US" sz="1600" dirty="0" err="1">
                <a:latin typeface="Times New Roman" panose="02020603050405020304" pitchFamily="18" charset="0"/>
                <a:cs typeface="Times New Roman" panose="02020603050405020304" pitchFamily="18" charset="0"/>
              </a:rPr>
              <a:t>Franka</a:t>
            </a:r>
            <a:r>
              <a:rPr lang="en-US" sz="1600" dirty="0">
                <a:latin typeface="Times New Roman" panose="02020603050405020304" pitchFamily="18" charset="0"/>
                <a:cs typeface="Times New Roman" panose="02020603050405020304" pitchFamily="18" charset="0"/>
              </a:rPr>
              <a:t> manipulator simulations with complex obstacles. Furthermore, our method attains control frequencies exceeding 750 Hz, substantially outperforming both optimization-based and standard MPPI baselines. These results highlight the effectiveness and efficiency of the proposed CDF-MPPI framework for high dimensional motion planning.</a:t>
            </a:r>
            <a:endParaRPr lang="en-JP"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AAE9CB-AB32-BA41-A1BA-47EFC88BEFA5}"/>
              </a:ext>
            </a:extLst>
          </p:cNvPr>
          <p:cNvSpPr txBox="1"/>
          <p:nvPr/>
        </p:nvSpPr>
        <p:spPr>
          <a:xfrm>
            <a:off x="8153400" y="5402490"/>
            <a:ext cx="4529959" cy="646331"/>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Yulin LI</a:t>
            </a:r>
          </a:p>
          <a:p>
            <a:r>
              <a:rPr lang="en-JP" b="1" dirty="0">
                <a:latin typeface="Times New Roman" panose="02020603050405020304" pitchFamily="18" charset="0"/>
                <a:cs typeface="Times New Roman" panose="02020603050405020304" pitchFamily="18" charset="0"/>
              </a:rPr>
              <a:t>Supervisor: Kenji Kawashima</a:t>
            </a:r>
          </a:p>
        </p:txBody>
      </p:sp>
    </p:spTree>
    <p:extLst>
      <p:ext uri="{BB962C8B-B14F-4D97-AF65-F5344CB8AC3E}">
        <p14:creationId xmlns:p14="http://schemas.microsoft.com/office/powerpoint/2010/main" val="408470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a:t>
            </a:r>
            <a:r>
              <a:rPr lang="en-US" altLang="zh-CN" sz="2000" b="1" dirty="0"/>
              <a:t>10</a:t>
            </a:r>
            <a:r>
              <a:rPr lang="en-US" sz="2000" b="1" dirty="0"/>
              <a:t>/</a:t>
            </a:r>
            <a:r>
              <a:rPr lang="en-US" altLang="zh-CN" sz="2000" b="1" dirty="0"/>
              <a:t>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10</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Method</a:t>
            </a:r>
          </a:p>
        </p:txBody>
      </p:sp>
      <p:pic>
        <p:nvPicPr>
          <p:cNvPr id="20" name="Picture 19">
            <a:extLst>
              <a:ext uri="{FF2B5EF4-FFF2-40B4-BE49-F238E27FC236}">
                <a16:creationId xmlns:a16="http://schemas.microsoft.com/office/drawing/2014/main" id="{9232E3D8-91E2-7A4A-8CE4-607B9B8D4134}"/>
              </a:ext>
            </a:extLst>
          </p:cNvPr>
          <p:cNvPicPr>
            <a:picLocks noChangeAspect="1"/>
          </p:cNvPicPr>
          <p:nvPr/>
        </p:nvPicPr>
        <p:blipFill>
          <a:blip r:embed="rId3"/>
          <a:stretch>
            <a:fillRect/>
          </a:stretch>
        </p:blipFill>
        <p:spPr>
          <a:xfrm>
            <a:off x="-18226" y="1893987"/>
            <a:ext cx="4831094" cy="2396036"/>
          </a:xfrm>
          <a:prstGeom prst="rect">
            <a:avLst/>
          </a:prstGeom>
        </p:spPr>
      </p:pic>
      <p:sp>
        <p:nvSpPr>
          <p:cNvPr id="8" name="Rectangle 7">
            <a:extLst>
              <a:ext uri="{FF2B5EF4-FFF2-40B4-BE49-F238E27FC236}">
                <a16:creationId xmlns:a16="http://schemas.microsoft.com/office/drawing/2014/main" id="{DDBCB9A3-C289-AB4D-90C2-483D8DB4B97B}"/>
              </a:ext>
            </a:extLst>
          </p:cNvPr>
          <p:cNvSpPr/>
          <p:nvPr/>
        </p:nvSpPr>
        <p:spPr>
          <a:xfrm>
            <a:off x="2426211" y="2361716"/>
            <a:ext cx="1978702" cy="389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TextBox 9">
            <a:extLst>
              <a:ext uri="{FF2B5EF4-FFF2-40B4-BE49-F238E27FC236}">
                <a16:creationId xmlns:a16="http://schemas.microsoft.com/office/drawing/2014/main" id="{AB4CC25B-0B9D-284F-A4FD-7FE06200D03A}"/>
              </a:ext>
            </a:extLst>
          </p:cNvPr>
          <p:cNvSpPr txBox="1"/>
          <p:nvPr/>
        </p:nvSpPr>
        <p:spPr>
          <a:xfrm>
            <a:off x="5357506" y="1702149"/>
            <a:ext cx="5321508" cy="646331"/>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1. Not need to avoid obstacle when system is far away from obstacle.</a:t>
            </a:r>
          </a:p>
        </p:txBody>
      </p:sp>
      <p:sp>
        <p:nvSpPr>
          <p:cNvPr id="19" name="TextBox 18">
            <a:extLst>
              <a:ext uri="{FF2B5EF4-FFF2-40B4-BE49-F238E27FC236}">
                <a16:creationId xmlns:a16="http://schemas.microsoft.com/office/drawing/2014/main" id="{6C5337F1-21F1-1D44-AA08-9E2D2FC6F447}"/>
              </a:ext>
            </a:extLst>
          </p:cNvPr>
          <p:cNvSpPr txBox="1"/>
          <p:nvPr/>
        </p:nvSpPr>
        <p:spPr>
          <a:xfrm>
            <a:off x="5163165" y="2528913"/>
            <a:ext cx="6166672" cy="646331"/>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When the system is closer to the goal than to the obstacle, it can move directly to the goal.</a:t>
            </a:r>
            <a:endParaRPr lang="en-JP"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7E87888F-569B-DD42-AC62-4A8EA1EED2F7}"/>
              </a:ext>
            </a:extLst>
          </p:cNvPr>
          <p:cNvCxnSpPr>
            <a:cxnSpLocks/>
          </p:cNvCxnSpPr>
          <p:nvPr/>
        </p:nvCxnSpPr>
        <p:spPr>
          <a:xfrm flipV="1">
            <a:off x="4398667" y="2025315"/>
            <a:ext cx="764498" cy="33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824432-5158-AB40-B40A-5D3D13CB677E}"/>
              </a:ext>
            </a:extLst>
          </p:cNvPr>
          <p:cNvSpPr/>
          <p:nvPr/>
        </p:nvSpPr>
        <p:spPr>
          <a:xfrm>
            <a:off x="2426211" y="2816209"/>
            <a:ext cx="2092377" cy="33640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JP"/>
          </a:p>
        </p:txBody>
      </p:sp>
      <p:cxnSp>
        <p:nvCxnSpPr>
          <p:cNvPr id="28" name="Straight Arrow Connector 27">
            <a:extLst>
              <a:ext uri="{FF2B5EF4-FFF2-40B4-BE49-F238E27FC236}">
                <a16:creationId xmlns:a16="http://schemas.microsoft.com/office/drawing/2014/main" id="{669109F8-BCD5-A845-98F7-80479C1C912A}"/>
              </a:ext>
            </a:extLst>
          </p:cNvPr>
          <p:cNvCxnSpPr>
            <a:cxnSpLocks/>
            <a:endCxn id="19" idx="1"/>
          </p:cNvCxnSpPr>
          <p:nvPr/>
        </p:nvCxnSpPr>
        <p:spPr>
          <a:xfrm flipV="1">
            <a:off x="4518588" y="2852079"/>
            <a:ext cx="644577" cy="14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0DEAE33-B07A-CD41-8AE2-E2878FD6CEED}"/>
              </a:ext>
            </a:extLst>
          </p:cNvPr>
          <p:cNvPicPr>
            <a:picLocks noChangeAspect="1"/>
          </p:cNvPicPr>
          <p:nvPr/>
        </p:nvPicPr>
        <p:blipFill>
          <a:blip r:embed="rId4"/>
          <a:stretch>
            <a:fillRect/>
          </a:stretch>
        </p:blipFill>
        <p:spPr>
          <a:xfrm>
            <a:off x="4338923" y="3391491"/>
            <a:ext cx="2722876" cy="2991189"/>
          </a:xfrm>
          <a:prstGeom prst="rect">
            <a:avLst/>
          </a:prstGeom>
        </p:spPr>
      </p:pic>
      <p:pic>
        <p:nvPicPr>
          <p:cNvPr id="30" name="Picture 29">
            <a:extLst>
              <a:ext uri="{FF2B5EF4-FFF2-40B4-BE49-F238E27FC236}">
                <a16:creationId xmlns:a16="http://schemas.microsoft.com/office/drawing/2014/main" id="{3CA2A19F-1D6D-D049-BA8B-619CA40283B4}"/>
              </a:ext>
            </a:extLst>
          </p:cNvPr>
          <p:cNvPicPr>
            <a:picLocks noChangeAspect="1"/>
          </p:cNvPicPr>
          <p:nvPr/>
        </p:nvPicPr>
        <p:blipFill>
          <a:blip r:embed="rId5"/>
          <a:stretch>
            <a:fillRect/>
          </a:stretch>
        </p:blipFill>
        <p:spPr>
          <a:xfrm>
            <a:off x="6888882" y="3271916"/>
            <a:ext cx="5098709" cy="3161392"/>
          </a:xfrm>
          <a:prstGeom prst="rect">
            <a:avLst/>
          </a:prstGeom>
        </p:spPr>
      </p:pic>
      <p:sp>
        <p:nvSpPr>
          <p:cNvPr id="17" name="TextBox 16">
            <a:extLst>
              <a:ext uri="{FF2B5EF4-FFF2-40B4-BE49-F238E27FC236}">
                <a16:creationId xmlns:a16="http://schemas.microsoft.com/office/drawing/2014/main" id="{A0AD76D1-5F98-2143-8811-081BC576EEB2}"/>
              </a:ext>
            </a:extLst>
          </p:cNvPr>
          <p:cNvSpPr txBox="1"/>
          <p:nvPr/>
        </p:nvSpPr>
        <p:spPr>
          <a:xfrm>
            <a:off x="7838638" y="3051935"/>
            <a:ext cx="5321508" cy="369332"/>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Without</a:t>
            </a:r>
          </a:p>
        </p:txBody>
      </p:sp>
      <p:sp>
        <p:nvSpPr>
          <p:cNvPr id="21" name="TextBox 20">
            <a:extLst>
              <a:ext uri="{FF2B5EF4-FFF2-40B4-BE49-F238E27FC236}">
                <a16:creationId xmlns:a16="http://schemas.microsoft.com/office/drawing/2014/main" id="{58227A1C-5FBC-9B4E-8C6F-0F45CBBA8C23}"/>
              </a:ext>
            </a:extLst>
          </p:cNvPr>
          <p:cNvSpPr txBox="1"/>
          <p:nvPr/>
        </p:nvSpPr>
        <p:spPr>
          <a:xfrm>
            <a:off x="10276593" y="3051935"/>
            <a:ext cx="5321508" cy="369332"/>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With</a:t>
            </a:r>
          </a:p>
        </p:txBody>
      </p:sp>
      <p:sp>
        <p:nvSpPr>
          <p:cNvPr id="22" name="TextBox 21">
            <a:extLst>
              <a:ext uri="{FF2B5EF4-FFF2-40B4-BE49-F238E27FC236}">
                <a16:creationId xmlns:a16="http://schemas.microsoft.com/office/drawing/2014/main" id="{249E65BF-BC42-4D4D-9A9C-2747BF154422}"/>
              </a:ext>
            </a:extLst>
          </p:cNvPr>
          <p:cNvSpPr txBox="1"/>
          <p:nvPr/>
        </p:nvSpPr>
        <p:spPr>
          <a:xfrm>
            <a:off x="369779" y="662677"/>
            <a:ext cx="990681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1. Improved Model Predictive Path Integral with an Angle Based Cost Function</a:t>
            </a:r>
          </a:p>
        </p:txBody>
      </p:sp>
    </p:spTree>
    <p:extLst>
      <p:ext uri="{BB962C8B-B14F-4D97-AF65-F5344CB8AC3E}">
        <p14:creationId xmlns:p14="http://schemas.microsoft.com/office/powerpoint/2010/main" val="95713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a:t>
            </a:r>
            <a:r>
              <a:rPr lang="en-US" altLang="zh-CN" sz="2000" b="1" dirty="0"/>
              <a:t>/10</a:t>
            </a:r>
            <a:r>
              <a:rPr lang="en-US" sz="2000" b="1" dirty="0"/>
              <a:t>/</a:t>
            </a:r>
            <a:r>
              <a:rPr lang="en-US" altLang="zh-CN" sz="2000" b="1" dirty="0"/>
              <a:t>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11</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Method</a:t>
            </a:r>
          </a:p>
        </p:txBody>
      </p:sp>
      <p:sp>
        <p:nvSpPr>
          <p:cNvPr id="22" name="TextBox 21">
            <a:extLst>
              <a:ext uri="{FF2B5EF4-FFF2-40B4-BE49-F238E27FC236}">
                <a16:creationId xmlns:a16="http://schemas.microsoft.com/office/drawing/2014/main" id="{249E65BF-BC42-4D4D-9A9C-2747BF154422}"/>
              </a:ext>
            </a:extLst>
          </p:cNvPr>
          <p:cNvSpPr txBox="1"/>
          <p:nvPr/>
        </p:nvSpPr>
        <p:spPr>
          <a:xfrm>
            <a:off x="369779" y="662677"/>
            <a:ext cx="9906814"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2. One-step MPPI for Configuration Space Motion Planning</a:t>
            </a:r>
          </a:p>
          <a:p>
            <a:endParaRPr lang="en-US" sz="2000" b="1" dirty="0">
              <a:latin typeface="Times New Roman" panose="02020603050405020304" pitchFamily="18" charset="0"/>
              <a:cs typeface="Times New Roman" panose="02020603050405020304" pitchFamily="18" charset="0"/>
            </a:endParaRPr>
          </a:p>
        </p:txBody>
      </p:sp>
      <p:pic>
        <p:nvPicPr>
          <p:cNvPr id="38" name="Picture 37">
            <a:extLst>
              <a:ext uri="{FF2B5EF4-FFF2-40B4-BE49-F238E27FC236}">
                <a16:creationId xmlns:a16="http://schemas.microsoft.com/office/drawing/2014/main" id="{9E235C44-6AB3-FC44-B23F-E1724760444F}"/>
              </a:ext>
            </a:extLst>
          </p:cNvPr>
          <p:cNvPicPr>
            <a:picLocks noChangeAspect="1"/>
          </p:cNvPicPr>
          <p:nvPr/>
        </p:nvPicPr>
        <p:blipFill>
          <a:blip r:embed="rId3"/>
          <a:stretch>
            <a:fillRect/>
          </a:stretch>
        </p:blipFill>
        <p:spPr>
          <a:xfrm>
            <a:off x="7126993" y="963524"/>
            <a:ext cx="4114800" cy="5392826"/>
          </a:xfrm>
          <a:prstGeom prst="rect">
            <a:avLst/>
          </a:prstGeom>
        </p:spPr>
      </p:pic>
      <p:sp>
        <p:nvSpPr>
          <p:cNvPr id="39" name="TextBox 38">
            <a:extLst>
              <a:ext uri="{FF2B5EF4-FFF2-40B4-BE49-F238E27FC236}">
                <a16:creationId xmlns:a16="http://schemas.microsoft.com/office/drawing/2014/main" id="{3F4F2D06-B090-A34F-A525-D10F20DE9016}"/>
              </a:ext>
            </a:extLst>
          </p:cNvPr>
          <p:cNvSpPr txBox="1"/>
          <p:nvPr/>
        </p:nvSpPr>
        <p:spPr>
          <a:xfrm>
            <a:off x="570092" y="1312531"/>
            <a:ext cx="3949831" cy="646331"/>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To handle the joint limit:</a:t>
            </a:r>
          </a:p>
          <a:p>
            <a:r>
              <a:rPr lang="en-JP" dirty="0">
                <a:latin typeface="Times New Roman" panose="02020603050405020304" pitchFamily="18" charset="0"/>
                <a:cs typeface="Times New Roman" panose="02020603050405020304" pitchFamily="18" charset="0"/>
              </a:rPr>
              <a:t>Project the input into the feasiable set.</a:t>
            </a:r>
          </a:p>
        </p:txBody>
      </p:sp>
      <p:pic>
        <p:nvPicPr>
          <p:cNvPr id="40" name="Picture 39">
            <a:extLst>
              <a:ext uri="{FF2B5EF4-FFF2-40B4-BE49-F238E27FC236}">
                <a16:creationId xmlns:a16="http://schemas.microsoft.com/office/drawing/2014/main" id="{EBAF439B-C8CB-B449-8A7F-FCE5CE1BD1EA}"/>
              </a:ext>
            </a:extLst>
          </p:cNvPr>
          <p:cNvPicPr>
            <a:picLocks noChangeAspect="1"/>
          </p:cNvPicPr>
          <p:nvPr/>
        </p:nvPicPr>
        <p:blipFill>
          <a:blip r:embed="rId4"/>
          <a:stretch>
            <a:fillRect/>
          </a:stretch>
        </p:blipFill>
        <p:spPr>
          <a:xfrm>
            <a:off x="374607" y="1920825"/>
            <a:ext cx="5930900" cy="457200"/>
          </a:xfrm>
          <a:prstGeom prst="rect">
            <a:avLst/>
          </a:prstGeom>
        </p:spPr>
      </p:pic>
      <p:pic>
        <p:nvPicPr>
          <p:cNvPr id="7" name="Picture 6">
            <a:extLst>
              <a:ext uri="{FF2B5EF4-FFF2-40B4-BE49-F238E27FC236}">
                <a16:creationId xmlns:a16="http://schemas.microsoft.com/office/drawing/2014/main" id="{12D13C9C-A6C7-D040-B177-1A0815BC838A}"/>
              </a:ext>
            </a:extLst>
          </p:cNvPr>
          <p:cNvPicPr>
            <a:picLocks noChangeAspect="1"/>
          </p:cNvPicPr>
          <p:nvPr/>
        </p:nvPicPr>
        <p:blipFill>
          <a:blip r:embed="rId5"/>
          <a:stretch>
            <a:fillRect/>
          </a:stretch>
        </p:blipFill>
        <p:spPr>
          <a:xfrm>
            <a:off x="202526" y="2961214"/>
            <a:ext cx="6658458" cy="3234109"/>
          </a:xfrm>
          <a:prstGeom prst="rect">
            <a:avLst/>
          </a:prstGeom>
        </p:spPr>
      </p:pic>
      <p:sp>
        <p:nvSpPr>
          <p:cNvPr id="9" name="TextBox 8">
            <a:extLst>
              <a:ext uri="{FF2B5EF4-FFF2-40B4-BE49-F238E27FC236}">
                <a16:creationId xmlns:a16="http://schemas.microsoft.com/office/drawing/2014/main" id="{7FAACBE5-60DF-044B-9B00-4BEE5F45A43F}"/>
              </a:ext>
            </a:extLst>
          </p:cNvPr>
          <p:cNvSpPr txBox="1"/>
          <p:nvPr/>
        </p:nvSpPr>
        <p:spPr>
          <a:xfrm>
            <a:off x="1166046" y="2657713"/>
            <a:ext cx="2193326" cy="369332"/>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MPPI (Original)</a:t>
            </a:r>
          </a:p>
        </p:txBody>
      </p:sp>
      <p:sp>
        <p:nvSpPr>
          <p:cNvPr id="41" name="TextBox 40">
            <a:extLst>
              <a:ext uri="{FF2B5EF4-FFF2-40B4-BE49-F238E27FC236}">
                <a16:creationId xmlns:a16="http://schemas.microsoft.com/office/drawing/2014/main" id="{DB5A5429-9946-944D-8883-CEB525791974}"/>
              </a:ext>
            </a:extLst>
          </p:cNvPr>
          <p:cNvSpPr txBox="1"/>
          <p:nvPr/>
        </p:nvSpPr>
        <p:spPr>
          <a:xfrm>
            <a:off x="4388278" y="2655969"/>
            <a:ext cx="2193326" cy="369332"/>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MPPI (Ours)</a:t>
            </a:r>
          </a:p>
        </p:txBody>
      </p:sp>
    </p:spTree>
    <p:extLst>
      <p:ext uri="{BB962C8B-B14F-4D97-AF65-F5344CB8AC3E}">
        <p14:creationId xmlns:p14="http://schemas.microsoft.com/office/powerpoint/2010/main" val="266019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402B6-3885-A306-A91D-019A2634842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B75B455B-02F8-3263-68BD-2D0D1831DEEA}"/>
              </a:ext>
            </a:extLst>
          </p:cNvPr>
          <p:cNvSpPr>
            <a:spLocks noGrp="1"/>
          </p:cNvSpPr>
          <p:nvPr>
            <p:ph type="dt" sz="half" idx="10"/>
          </p:nvPr>
        </p:nvSpPr>
        <p:spPr/>
        <p:txBody>
          <a:bodyPr/>
          <a:lstStyle/>
          <a:p>
            <a:r>
              <a:rPr lang="en-US" sz="2000" b="1" dirty="0"/>
              <a:t>2025</a:t>
            </a:r>
            <a:r>
              <a:rPr lang="en-US" altLang="zh-CN" sz="2000" b="1" dirty="0"/>
              <a:t>/10</a:t>
            </a:r>
            <a:r>
              <a:rPr lang="en-US" sz="2000" b="1" dirty="0"/>
              <a:t>/</a:t>
            </a:r>
            <a:r>
              <a:rPr lang="en-US" altLang="zh-CN" sz="2000" b="1" dirty="0"/>
              <a:t>10</a:t>
            </a:r>
            <a:endParaRPr lang="en-JP" sz="2000" b="1" dirty="0"/>
          </a:p>
        </p:txBody>
      </p:sp>
      <p:sp>
        <p:nvSpPr>
          <p:cNvPr id="4" name="Footer Placeholder 3">
            <a:extLst>
              <a:ext uri="{FF2B5EF4-FFF2-40B4-BE49-F238E27FC236}">
                <a16:creationId xmlns:a16="http://schemas.microsoft.com/office/drawing/2014/main" id="{C31B01DA-5610-572A-2696-562CEE22DF12}"/>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2CD51F67-A0C5-A715-0FF7-A3512F7E7204}"/>
              </a:ext>
            </a:extLst>
          </p:cNvPr>
          <p:cNvSpPr>
            <a:spLocks noGrp="1"/>
          </p:cNvSpPr>
          <p:nvPr>
            <p:ph type="sldNum" sz="quarter" idx="12"/>
          </p:nvPr>
        </p:nvSpPr>
        <p:spPr/>
        <p:txBody>
          <a:bodyPr/>
          <a:lstStyle/>
          <a:p>
            <a:fld id="{1A345E64-76DA-B544-ABB5-26AF45E751B7}" type="slidenum">
              <a:rPr lang="en-JP" sz="2000" b="1" smtClean="0"/>
              <a:t>12</a:t>
            </a:fld>
            <a:endParaRPr lang="en-JP" sz="2000" b="1" dirty="0"/>
          </a:p>
        </p:txBody>
      </p:sp>
      <p:sp>
        <p:nvSpPr>
          <p:cNvPr id="27" name="TextBox 26">
            <a:extLst>
              <a:ext uri="{FF2B5EF4-FFF2-40B4-BE49-F238E27FC236}">
                <a16:creationId xmlns:a16="http://schemas.microsoft.com/office/drawing/2014/main" id="{880E0C11-2D9A-7D8E-DF7F-0D6BF1F591DF}"/>
              </a:ext>
            </a:extLst>
          </p:cNvPr>
          <p:cNvSpPr txBox="1"/>
          <p:nvPr/>
        </p:nvSpPr>
        <p:spPr>
          <a:xfrm>
            <a:off x="3531755" y="61710"/>
            <a:ext cx="4766187" cy="461665"/>
          </a:xfrm>
          <a:prstGeom prst="rect">
            <a:avLst/>
          </a:prstGeom>
          <a:noFill/>
        </p:spPr>
        <p:txBody>
          <a:bodyPr wrap="square" rtlCol="0">
            <a:spAutoFit/>
          </a:bodyPr>
          <a:lstStyle/>
          <a:p>
            <a:r>
              <a:rPr lang="en-JP" sz="2400" b="1" dirty="0">
                <a:latin typeface="Times New Roman" panose="02020603050405020304" pitchFamily="18" charset="0"/>
                <a:cs typeface="Times New Roman" panose="02020603050405020304" pitchFamily="18" charset="0"/>
              </a:rPr>
              <a:t>Experimental (2-DoF link robot)</a:t>
            </a:r>
          </a:p>
        </p:txBody>
      </p:sp>
      <p:pic>
        <p:nvPicPr>
          <p:cNvPr id="2" name="Untitled" descr="Untitled">
            <a:hlinkClick r:id="" action="ppaction://media"/>
            <a:extLst>
              <a:ext uri="{FF2B5EF4-FFF2-40B4-BE49-F238E27FC236}">
                <a16:creationId xmlns:a16="http://schemas.microsoft.com/office/drawing/2014/main" id="{C26F2B23-80F9-567A-704E-CAF3031D76A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47533" y="690652"/>
            <a:ext cx="6291956" cy="3041113"/>
          </a:xfrm>
          <a:prstGeom prst="rect">
            <a:avLst/>
          </a:prstGeom>
        </p:spPr>
      </p:pic>
      <p:sp>
        <p:nvSpPr>
          <p:cNvPr id="6" name="TextBox 5">
            <a:extLst>
              <a:ext uri="{FF2B5EF4-FFF2-40B4-BE49-F238E27FC236}">
                <a16:creationId xmlns:a16="http://schemas.microsoft.com/office/drawing/2014/main" id="{6FABD998-9227-B93F-9692-01EF1F31C774}"/>
              </a:ext>
            </a:extLst>
          </p:cNvPr>
          <p:cNvSpPr txBox="1"/>
          <p:nvPr/>
        </p:nvSpPr>
        <p:spPr>
          <a:xfrm>
            <a:off x="892097" y="2043997"/>
            <a:ext cx="3724508" cy="646331"/>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Optimization-based method</a:t>
            </a:r>
          </a:p>
          <a:p>
            <a:endParaRPr lang="en-JP" b="1" dirty="0"/>
          </a:p>
        </p:txBody>
      </p:sp>
      <p:pic>
        <p:nvPicPr>
          <p:cNvPr id="8" name="anim_mppi_original" descr="anim_mppi_original">
            <a:hlinkClick r:id="" action="ppaction://media"/>
            <a:extLst>
              <a:ext uri="{FF2B5EF4-FFF2-40B4-BE49-F238E27FC236}">
                <a16:creationId xmlns:a16="http://schemas.microsoft.com/office/drawing/2014/main" id="{FC3BF02C-71DF-8D9D-E365-44456773B03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247533" y="3731765"/>
            <a:ext cx="6291956" cy="2970280"/>
          </a:xfrm>
          <a:prstGeom prst="rect">
            <a:avLst/>
          </a:prstGeom>
        </p:spPr>
      </p:pic>
      <p:sp>
        <p:nvSpPr>
          <p:cNvPr id="10" name="TextBox 9">
            <a:extLst>
              <a:ext uri="{FF2B5EF4-FFF2-40B4-BE49-F238E27FC236}">
                <a16:creationId xmlns:a16="http://schemas.microsoft.com/office/drawing/2014/main" id="{FFE9E758-2A4E-7ABA-E11F-424739162484}"/>
              </a:ext>
            </a:extLst>
          </p:cNvPr>
          <p:cNvSpPr txBox="1"/>
          <p:nvPr/>
        </p:nvSpPr>
        <p:spPr>
          <a:xfrm>
            <a:off x="1527716" y="5085110"/>
            <a:ext cx="3724508" cy="369332"/>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MPPI (Original)</a:t>
            </a:r>
            <a:endParaRPr lang="en-JP" b="1" dirty="0"/>
          </a:p>
        </p:txBody>
      </p:sp>
    </p:spTree>
    <p:extLst>
      <p:ext uri="{BB962C8B-B14F-4D97-AF65-F5344CB8AC3E}">
        <p14:creationId xmlns:p14="http://schemas.microsoft.com/office/powerpoint/2010/main" val="216619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6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2"/>
                </p:tgtEl>
              </p:cMediaNode>
            </p:video>
            <p:video>
              <p:cMediaNode vol="80000">
                <p:cTn id="2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1974-351A-8EB4-B797-DD828AC60EB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457F609-2778-5AD8-2A13-FC2F284A156C}"/>
              </a:ext>
            </a:extLst>
          </p:cNvPr>
          <p:cNvSpPr>
            <a:spLocks noGrp="1"/>
          </p:cNvSpPr>
          <p:nvPr>
            <p:ph type="dt" sz="half" idx="10"/>
          </p:nvPr>
        </p:nvSpPr>
        <p:spPr/>
        <p:txBody>
          <a:bodyPr/>
          <a:lstStyle/>
          <a:p>
            <a:r>
              <a:rPr lang="en-US" sz="2000" b="1" dirty="0"/>
              <a:t>2025</a:t>
            </a:r>
            <a:r>
              <a:rPr lang="en-US" altLang="zh-CN" sz="2000" b="1" dirty="0"/>
              <a:t>/10</a:t>
            </a:r>
            <a:r>
              <a:rPr lang="en-US" sz="2000" b="1" dirty="0"/>
              <a:t>/</a:t>
            </a:r>
            <a:r>
              <a:rPr lang="en-US" altLang="zh-CN" sz="2000" b="1" dirty="0"/>
              <a:t>10</a:t>
            </a:r>
            <a:endParaRPr lang="en-JP" sz="2000" b="1" dirty="0"/>
          </a:p>
        </p:txBody>
      </p:sp>
      <p:sp>
        <p:nvSpPr>
          <p:cNvPr id="4" name="Footer Placeholder 3">
            <a:extLst>
              <a:ext uri="{FF2B5EF4-FFF2-40B4-BE49-F238E27FC236}">
                <a16:creationId xmlns:a16="http://schemas.microsoft.com/office/drawing/2014/main" id="{B3CCC549-5503-E782-72DD-EF8395BF6EE5}"/>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617A8A2C-E0B6-69F4-32F8-F33F2DF8175A}"/>
              </a:ext>
            </a:extLst>
          </p:cNvPr>
          <p:cNvSpPr>
            <a:spLocks noGrp="1"/>
          </p:cNvSpPr>
          <p:nvPr>
            <p:ph type="sldNum" sz="quarter" idx="12"/>
          </p:nvPr>
        </p:nvSpPr>
        <p:spPr/>
        <p:txBody>
          <a:bodyPr/>
          <a:lstStyle/>
          <a:p>
            <a:fld id="{1A345E64-76DA-B544-ABB5-26AF45E751B7}" type="slidenum">
              <a:rPr lang="en-JP" sz="2000" b="1" smtClean="0"/>
              <a:t>13</a:t>
            </a:fld>
            <a:endParaRPr lang="en-JP" sz="2000" b="1" dirty="0"/>
          </a:p>
        </p:txBody>
      </p:sp>
      <p:sp>
        <p:nvSpPr>
          <p:cNvPr id="27" name="TextBox 26">
            <a:extLst>
              <a:ext uri="{FF2B5EF4-FFF2-40B4-BE49-F238E27FC236}">
                <a16:creationId xmlns:a16="http://schemas.microsoft.com/office/drawing/2014/main" id="{3BE89DF6-5372-7BA7-9F0F-5A8D337DECD3}"/>
              </a:ext>
            </a:extLst>
          </p:cNvPr>
          <p:cNvSpPr txBox="1"/>
          <p:nvPr/>
        </p:nvSpPr>
        <p:spPr>
          <a:xfrm>
            <a:off x="3531755" y="61710"/>
            <a:ext cx="4766187" cy="461665"/>
          </a:xfrm>
          <a:prstGeom prst="rect">
            <a:avLst/>
          </a:prstGeom>
          <a:noFill/>
        </p:spPr>
        <p:txBody>
          <a:bodyPr wrap="square" rtlCol="0">
            <a:spAutoFit/>
          </a:bodyPr>
          <a:lstStyle/>
          <a:p>
            <a:r>
              <a:rPr lang="en-JP" sz="2400" b="1" dirty="0">
                <a:latin typeface="Times New Roman" panose="02020603050405020304" pitchFamily="18" charset="0"/>
                <a:cs typeface="Times New Roman" panose="02020603050405020304" pitchFamily="18" charset="0"/>
              </a:rPr>
              <a:t>Experimental (2-DoF link robot)</a:t>
            </a:r>
          </a:p>
        </p:txBody>
      </p:sp>
      <p:sp>
        <p:nvSpPr>
          <p:cNvPr id="7" name="TextBox 6">
            <a:extLst>
              <a:ext uri="{FF2B5EF4-FFF2-40B4-BE49-F238E27FC236}">
                <a16:creationId xmlns:a16="http://schemas.microsoft.com/office/drawing/2014/main" id="{5275A7C0-1E9B-90C2-E1D6-4D2ACEF2A5F5}"/>
              </a:ext>
            </a:extLst>
          </p:cNvPr>
          <p:cNvSpPr txBox="1"/>
          <p:nvPr/>
        </p:nvSpPr>
        <p:spPr>
          <a:xfrm>
            <a:off x="1349319" y="2155777"/>
            <a:ext cx="3724508" cy="369332"/>
          </a:xfrm>
          <a:prstGeom prst="rect">
            <a:avLst/>
          </a:prstGeom>
          <a:noFill/>
        </p:spPr>
        <p:txBody>
          <a:bodyPr wrap="square" rtlCol="0">
            <a:spAutoFit/>
          </a:bodyPr>
          <a:lstStyle/>
          <a:p>
            <a:r>
              <a:rPr lang="en-JP" b="1" dirty="0">
                <a:latin typeface="Times New Roman" panose="02020603050405020304" pitchFamily="18" charset="0"/>
                <a:cs typeface="Times New Roman" panose="02020603050405020304" pitchFamily="18" charset="0"/>
              </a:rPr>
              <a:t>CDF-MPPI</a:t>
            </a:r>
            <a:endParaRPr lang="en-JP" b="1" dirty="0"/>
          </a:p>
        </p:txBody>
      </p:sp>
      <p:pic>
        <p:nvPicPr>
          <p:cNvPr id="9" name="anim_mppi_ours" descr="anim_mppi_ours">
            <a:hlinkClick r:id="" action="ppaction://media"/>
            <a:extLst>
              <a:ext uri="{FF2B5EF4-FFF2-40B4-BE49-F238E27FC236}">
                <a16:creationId xmlns:a16="http://schemas.microsoft.com/office/drawing/2014/main" id="{8C7D078A-5F97-3CD5-0BE6-C85819FEEF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1400" y="641451"/>
            <a:ext cx="7395993" cy="3574730"/>
          </a:xfrm>
          <a:prstGeom prst="rect">
            <a:avLst/>
          </a:prstGeom>
        </p:spPr>
      </p:pic>
      <p:pic>
        <p:nvPicPr>
          <p:cNvPr id="12" name="Picture 11" descr="A graph with numbers and text&#10;&#10;AI-generated content may be incorrect.">
            <a:extLst>
              <a:ext uri="{FF2B5EF4-FFF2-40B4-BE49-F238E27FC236}">
                <a16:creationId xmlns:a16="http://schemas.microsoft.com/office/drawing/2014/main" id="{01454A8C-3C41-EE66-BD88-BB9C2C53A8B5}"/>
              </a:ext>
            </a:extLst>
          </p:cNvPr>
          <p:cNvPicPr>
            <a:picLocks noChangeAspect="1"/>
          </p:cNvPicPr>
          <p:nvPr/>
        </p:nvPicPr>
        <p:blipFill>
          <a:blip r:embed="rId6"/>
          <a:stretch>
            <a:fillRect/>
          </a:stretch>
        </p:blipFill>
        <p:spPr>
          <a:xfrm>
            <a:off x="3211573" y="4332892"/>
            <a:ext cx="5284076" cy="1152024"/>
          </a:xfrm>
          <a:prstGeom prst="rect">
            <a:avLst/>
          </a:prstGeom>
        </p:spPr>
      </p:pic>
      <p:sp>
        <p:nvSpPr>
          <p:cNvPr id="13" name="TextBox 12">
            <a:extLst>
              <a:ext uri="{FF2B5EF4-FFF2-40B4-BE49-F238E27FC236}">
                <a16:creationId xmlns:a16="http://schemas.microsoft.com/office/drawing/2014/main" id="{3D5425A4-854F-E7C0-9CD6-A53E5B8228CC}"/>
              </a:ext>
            </a:extLst>
          </p:cNvPr>
          <p:cNvSpPr txBox="1"/>
          <p:nvPr/>
        </p:nvSpPr>
        <p:spPr>
          <a:xfrm>
            <a:off x="1404498" y="5562299"/>
            <a:ext cx="9703676" cy="461665"/>
          </a:xfrm>
          <a:prstGeom prst="rect">
            <a:avLst/>
          </a:prstGeom>
          <a:noFill/>
        </p:spPr>
        <p:txBody>
          <a:bodyPr wrap="square" rtlCol="0">
            <a:spAutoFit/>
          </a:bodyPr>
          <a:lstStyle/>
          <a:p>
            <a:r>
              <a:rPr lang="en-JP" sz="2400" b="1" u="sng" dirty="0">
                <a:latin typeface="Times New Roman" panose="02020603050405020304" pitchFamily="18" charset="0"/>
                <a:cs typeface="Times New Roman" panose="02020603050405020304" pitchFamily="18" charset="0"/>
              </a:rPr>
              <a:t>Our CDF-based MPPI reach the highest success rate and smooth path.</a:t>
            </a:r>
          </a:p>
        </p:txBody>
      </p:sp>
    </p:spTree>
    <p:extLst>
      <p:ext uri="{BB962C8B-B14F-4D97-AF65-F5344CB8AC3E}">
        <p14:creationId xmlns:p14="http://schemas.microsoft.com/office/powerpoint/2010/main" val="237428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65D95-21C9-F829-4CF9-5D1D130D0B12}"/>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A0E6ED5C-27E2-41EE-6949-5376B8193CCE}"/>
              </a:ext>
            </a:extLst>
          </p:cNvPr>
          <p:cNvSpPr>
            <a:spLocks noGrp="1"/>
          </p:cNvSpPr>
          <p:nvPr>
            <p:ph type="dt" sz="half" idx="10"/>
          </p:nvPr>
        </p:nvSpPr>
        <p:spPr/>
        <p:txBody>
          <a:bodyPr/>
          <a:lstStyle/>
          <a:p>
            <a:r>
              <a:rPr lang="en-US" sz="2000" b="1" dirty="0"/>
              <a:t>2025</a:t>
            </a:r>
            <a:r>
              <a:rPr lang="en-US" altLang="zh-CN" sz="2000" b="1" dirty="0"/>
              <a:t>/10</a:t>
            </a:r>
            <a:r>
              <a:rPr lang="en-US" sz="2000" b="1" dirty="0"/>
              <a:t>/</a:t>
            </a:r>
            <a:r>
              <a:rPr lang="en-US" altLang="zh-CN" sz="2000" b="1" dirty="0"/>
              <a:t>10</a:t>
            </a:r>
            <a:endParaRPr lang="en-JP" sz="2000" b="1" dirty="0"/>
          </a:p>
        </p:txBody>
      </p:sp>
      <p:sp>
        <p:nvSpPr>
          <p:cNvPr id="4" name="Footer Placeholder 3">
            <a:extLst>
              <a:ext uri="{FF2B5EF4-FFF2-40B4-BE49-F238E27FC236}">
                <a16:creationId xmlns:a16="http://schemas.microsoft.com/office/drawing/2014/main" id="{5B2C4253-5007-9C41-F2C3-B865B74B23A6}"/>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C93F64C-F5A3-4163-0C88-22CB350A7357}"/>
              </a:ext>
            </a:extLst>
          </p:cNvPr>
          <p:cNvSpPr>
            <a:spLocks noGrp="1"/>
          </p:cNvSpPr>
          <p:nvPr>
            <p:ph type="sldNum" sz="quarter" idx="12"/>
          </p:nvPr>
        </p:nvSpPr>
        <p:spPr/>
        <p:txBody>
          <a:bodyPr/>
          <a:lstStyle/>
          <a:p>
            <a:fld id="{1A345E64-76DA-B544-ABB5-26AF45E751B7}" type="slidenum">
              <a:rPr lang="en-JP" sz="2000" b="1" smtClean="0"/>
              <a:t>14</a:t>
            </a:fld>
            <a:endParaRPr lang="en-JP" sz="2000" b="1" dirty="0"/>
          </a:p>
        </p:txBody>
      </p:sp>
      <p:sp>
        <p:nvSpPr>
          <p:cNvPr id="27" name="TextBox 26">
            <a:extLst>
              <a:ext uri="{FF2B5EF4-FFF2-40B4-BE49-F238E27FC236}">
                <a16:creationId xmlns:a16="http://schemas.microsoft.com/office/drawing/2014/main" id="{AA495B7A-D027-1192-DFE9-464F043D6CC9}"/>
              </a:ext>
            </a:extLst>
          </p:cNvPr>
          <p:cNvSpPr txBox="1"/>
          <p:nvPr/>
        </p:nvSpPr>
        <p:spPr>
          <a:xfrm>
            <a:off x="3531755" y="61710"/>
            <a:ext cx="4766187" cy="461665"/>
          </a:xfrm>
          <a:prstGeom prst="rect">
            <a:avLst/>
          </a:prstGeom>
          <a:noFill/>
        </p:spPr>
        <p:txBody>
          <a:bodyPr wrap="square" rtlCol="0">
            <a:spAutoFit/>
          </a:bodyPr>
          <a:lstStyle/>
          <a:p>
            <a:r>
              <a:rPr lang="en-JP" sz="2400" b="1" dirty="0">
                <a:latin typeface="Times New Roman" panose="02020603050405020304" pitchFamily="18" charset="0"/>
                <a:cs typeface="Times New Roman" panose="02020603050405020304" pitchFamily="18" charset="0"/>
              </a:rPr>
              <a:t>Experimental (7-DoF frank robot)</a:t>
            </a:r>
          </a:p>
        </p:txBody>
      </p:sp>
      <p:pic>
        <p:nvPicPr>
          <p:cNvPr id="15" name="Qp1" descr="Qp1">
            <a:hlinkClick r:id="" action="ppaction://media"/>
            <a:extLst>
              <a:ext uri="{FF2B5EF4-FFF2-40B4-BE49-F238E27FC236}">
                <a16:creationId xmlns:a16="http://schemas.microsoft.com/office/drawing/2014/main" id="{5CEC9F7D-47B2-72FD-675C-8F25E08051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0163" y="1089076"/>
            <a:ext cx="9738075" cy="5477667"/>
          </a:xfrm>
          <a:prstGeom prst="rect">
            <a:avLst/>
          </a:prstGeom>
        </p:spPr>
      </p:pic>
      <p:sp>
        <p:nvSpPr>
          <p:cNvPr id="16" name="TextBox 15">
            <a:extLst>
              <a:ext uri="{FF2B5EF4-FFF2-40B4-BE49-F238E27FC236}">
                <a16:creationId xmlns:a16="http://schemas.microsoft.com/office/drawing/2014/main" id="{7F95E546-421B-D6E5-9893-A1C163A44D4C}"/>
              </a:ext>
            </a:extLst>
          </p:cNvPr>
          <p:cNvSpPr txBox="1"/>
          <p:nvPr/>
        </p:nvSpPr>
        <p:spPr>
          <a:xfrm>
            <a:off x="10720175" y="974227"/>
            <a:ext cx="893379" cy="3268717"/>
          </a:xfrm>
          <a:prstGeom prst="rect">
            <a:avLst/>
          </a:prstGeom>
          <a:solidFill>
            <a:schemeClr val="bg1"/>
          </a:solidFill>
        </p:spPr>
        <p:txBody>
          <a:bodyPr wrap="square" rtlCol="0">
            <a:spAutoFit/>
          </a:bodyPr>
          <a:lstStyle/>
          <a:p>
            <a:endParaRPr lang="en-JP" dirty="0"/>
          </a:p>
        </p:txBody>
      </p:sp>
      <p:sp>
        <p:nvSpPr>
          <p:cNvPr id="17" name="TextBox 16">
            <a:extLst>
              <a:ext uri="{FF2B5EF4-FFF2-40B4-BE49-F238E27FC236}">
                <a16:creationId xmlns:a16="http://schemas.microsoft.com/office/drawing/2014/main" id="{FFBCB11D-7569-3F0C-982B-218587150AAE}"/>
              </a:ext>
            </a:extLst>
          </p:cNvPr>
          <p:cNvSpPr txBox="1"/>
          <p:nvPr/>
        </p:nvSpPr>
        <p:spPr>
          <a:xfrm>
            <a:off x="10585053" y="3589283"/>
            <a:ext cx="893379" cy="3268717"/>
          </a:xfrm>
          <a:prstGeom prst="rect">
            <a:avLst/>
          </a:prstGeom>
          <a:solidFill>
            <a:schemeClr val="bg1"/>
          </a:solidFill>
        </p:spPr>
        <p:txBody>
          <a:bodyPr wrap="square" rtlCol="0">
            <a:spAutoFit/>
          </a:bodyPr>
          <a:lstStyle/>
          <a:p>
            <a:endParaRPr lang="en-JP" dirty="0"/>
          </a:p>
        </p:txBody>
      </p:sp>
      <p:sp>
        <p:nvSpPr>
          <p:cNvPr id="18" name="TextBox 17">
            <a:extLst>
              <a:ext uri="{FF2B5EF4-FFF2-40B4-BE49-F238E27FC236}">
                <a16:creationId xmlns:a16="http://schemas.microsoft.com/office/drawing/2014/main" id="{E2393DFF-79B7-8613-BFB9-22B73EDBD153}"/>
              </a:ext>
            </a:extLst>
          </p:cNvPr>
          <p:cNvSpPr txBox="1"/>
          <p:nvPr/>
        </p:nvSpPr>
        <p:spPr>
          <a:xfrm rot="16200000">
            <a:off x="5038260" y="619036"/>
            <a:ext cx="1450427" cy="10806782"/>
          </a:xfrm>
          <a:prstGeom prst="rect">
            <a:avLst/>
          </a:prstGeom>
          <a:solidFill>
            <a:schemeClr val="bg1"/>
          </a:solidFill>
        </p:spPr>
        <p:txBody>
          <a:bodyPr wrap="square" rtlCol="0">
            <a:spAutoFit/>
          </a:bodyPr>
          <a:lstStyle/>
          <a:p>
            <a:endParaRPr lang="en-JP" dirty="0"/>
          </a:p>
        </p:txBody>
      </p:sp>
      <p:sp>
        <p:nvSpPr>
          <p:cNvPr id="19" name="TextBox 18">
            <a:extLst>
              <a:ext uri="{FF2B5EF4-FFF2-40B4-BE49-F238E27FC236}">
                <a16:creationId xmlns:a16="http://schemas.microsoft.com/office/drawing/2014/main" id="{23EB2312-9872-D641-836E-541CCACB9594}"/>
              </a:ext>
            </a:extLst>
          </p:cNvPr>
          <p:cNvSpPr txBox="1"/>
          <p:nvPr/>
        </p:nvSpPr>
        <p:spPr>
          <a:xfrm>
            <a:off x="5455919" y="974227"/>
            <a:ext cx="893379" cy="4322986"/>
          </a:xfrm>
          <a:prstGeom prst="rect">
            <a:avLst/>
          </a:prstGeom>
          <a:solidFill>
            <a:schemeClr val="bg1"/>
          </a:solidFill>
        </p:spPr>
        <p:txBody>
          <a:bodyPr wrap="square" rtlCol="0">
            <a:spAutoFit/>
          </a:bodyPr>
          <a:lstStyle/>
          <a:p>
            <a:endParaRPr lang="en-JP" dirty="0"/>
          </a:p>
        </p:txBody>
      </p:sp>
      <p:sp>
        <p:nvSpPr>
          <p:cNvPr id="20" name="TextBox 19">
            <a:extLst>
              <a:ext uri="{FF2B5EF4-FFF2-40B4-BE49-F238E27FC236}">
                <a16:creationId xmlns:a16="http://schemas.microsoft.com/office/drawing/2014/main" id="{5D2E8E8E-2C84-E00A-A78A-2757165A0F76}"/>
              </a:ext>
            </a:extLst>
          </p:cNvPr>
          <p:cNvSpPr txBox="1"/>
          <p:nvPr/>
        </p:nvSpPr>
        <p:spPr>
          <a:xfrm>
            <a:off x="773474" y="1084586"/>
            <a:ext cx="893379" cy="4322986"/>
          </a:xfrm>
          <a:prstGeom prst="rect">
            <a:avLst/>
          </a:prstGeom>
          <a:solidFill>
            <a:schemeClr val="bg1"/>
          </a:solidFill>
        </p:spPr>
        <p:txBody>
          <a:bodyPr wrap="square" rtlCol="0">
            <a:spAutoFit/>
          </a:bodyPr>
          <a:lstStyle/>
          <a:p>
            <a:endParaRPr lang="en-JP" dirty="0"/>
          </a:p>
        </p:txBody>
      </p:sp>
      <p:sp>
        <p:nvSpPr>
          <p:cNvPr id="21" name="TextBox 20">
            <a:extLst>
              <a:ext uri="{FF2B5EF4-FFF2-40B4-BE49-F238E27FC236}">
                <a16:creationId xmlns:a16="http://schemas.microsoft.com/office/drawing/2014/main" id="{E2F1106F-6732-026A-BC5E-86176B65C490}"/>
              </a:ext>
            </a:extLst>
          </p:cNvPr>
          <p:cNvSpPr txBox="1"/>
          <p:nvPr/>
        </p:nvSpPr>
        <p:spPr>
          <a:xfrm>
            <a:off x="1666853" y="5009387"/>
            <a:ext cx="9401010" cy="523220"/>
          </a:xfrm>
          <a:prstGeom prst="rect">
            <a:avLst/>
          </a:prstGeom>
          <a:noFill/>
        </p:spPr>
        <p:txBody>
          <a:bodyPr wrap="square" rtlCol="0">
            <a:spAutoFit/>
          </a:bodyPr>
          <a:lstStyle/>
          <a:p>
            <a:r>
              <a:rPr lang="en-JP" sz="2800" b="1" dirty="0">
                <a:latin typeface="Times New Roman" panose="02020603050405020304" pitchFamily="18" charset="0"/>
                <a:cs typeface="Times New Roman" panose="02020603050405020304" pitchFamily="18" charset="0"/>
              </a:rPr>
              <a:t>Scene 1: The QP method easy to stuck in the local optimal.</a:t>
            </a:r>
            <a:endParaRPr lang="en-JP" sz="2800" b="1" dirty="0"/>
          </a:p>
        </p:txBody>
      </p:sp>
    </p:spTree>
    <p:extLst>
      <p:ext uri="{BB962C8B-B14F-4D97-AF65-F5344CB8AC3E}">
        <p14:creationId xmlns:p14="http://schemas.microsoft.com/office/powerpoint/2010/main" val="364724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688F-84C6-1B15-BCB1-CE6BE9039D17}"/>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D8BECDBD-FF37-CA53-95B2-A65E1E0A77BE}"/>
              </a:ext>
            </a:extLst>
          </p:cNvPr>
          <p:cNvSpPr txBox="1"/>
          <p:nvPr/>
        </p:nvSpPr>
        <p:spPr>
          <a:xfrm>
            <a:off x="3531755" y="61710"/>
            <a:ext cx="4766187" cy="461665"/>
          </a:xfrm>
          <a:prstGeom prst="rect">
            <a:avLst/>
          </a:prstGeom>
          <a:noFill/>
        </p:spPr>
        <p:txBody>
          <a:bodyPr wrap="square" rtlCol="0">
            <a:spAutoFit/>
          </a:bodyPr>
          <a:lstStyle/>
          <a:p>
            <a:r>
              <a:rPr lang="en-JP" sz="2400" b="1" dirty="0">
                <a:latin typeface="Times New Roman" panose="02020603050405020304" pitchFamily="18" charset="0"/>
                <a:cs typeface="Times New Roman" panose="02020603050405020304" pitchFamily="18" charset="0"/>
              </a:rPr>
              <a:t>Experimental (7-DoF frank robot)</a:t>
            </a:r>
          </a:p>
        </p:txBody>
      </p:sp>
      <p:pic>
        <p:nvPicPr>
          <p:cNvPr id="2" name="QP2" descr="QP2">
            <a:hlinkClick r:id="" action="ppaction://media"/>
            <a:extLst>
              <a:ext uri="{FF2B5EF4-FFF2-40B4-BE49-F238E27FC236}">
                <a16:creationId xmlns:a16="http://schemas.microsoft.com/office/drawing/2014/main" id="{9C9AEE21-B468-E39B-B15D-525477E37A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3376" y="1190819"/>
            <a:ext cx="9844487" cy="5537524"/>
          </a:xfrm>
          <a:prstGeom prst="rect">
            <a:avLst/>
          </a:prstGeom>
        </p:spPr>
      </p:pic>
      <p:sp>
        <p:nvSpPr>
          <p:cNvPr id="6" name="TextBox 5">
            <a:extLst>
              <a:ext uri="{FF2B5EF4-FFF2-40B4-BE49-F238E27FC236}">
                <a16:creationId xmlns:a16="http://schemas.microsoft.com/office/drawing/2014/main" id="{81D0E343-9936-904E-09B2-397101EFC66A}"/>
              </a:ext>
            </a:extLst>
          </p:cNvPr>
          <p:cNvSpPr txBox="1"/>
          <p:nvPr/>
        </p:nvSpPr>
        <p:spPr>
          <a:xfrm>
            <a:off x="10720175" y="974227"/>
            <a:ext cx="893379" cy="3268717"/>
          </a:xfrm>
          <a:prstGeom prst="rect">
            <a:avLst/>
          </a:prstGeom>
          <a:solidFill>
            <a:schemeClr val="bg1"/>
          </a:solidFill>
        </p:spPr>
        <p:txBody>
          <a:bodyPr wrap="square" rtlCol="0">
            <a:spAutoFit/>
          </a:bodyPr>
          <a:lstStyle/>
          <a:p>
            <a:endParaRPr lang="en-JP" dirty="0"/>
          </a:p>
        </p:txBody>
      </p:sp>
      <p:sp>
        <p:nvSpPr>
          <p:cNvPr id="7" name="TextBox 6">
            <a:extLst>
              <a:ext uri="{FF2B5EF4-FFF2-40B4-BE49-F238E27FC236}">
                <a16:creationId xmlns:a16="http://schemas.microsoft.com/office/drawing/2014/main" id="{4C91C4F1-528A-DC4D-048F-F152BA0B487A}"/>
              </a:ext>
            </a:extLst>
          </p:cNvPr>
          <p:cNvSpPr txBox="1"/>
          <p:nvPr/>
        </p:nvSpPr>
        <p:spPr>
          <a:xfrm>
            <a:off x="10585053" y="3589283"/>
            <a:ext cx="893379" cy="3268717"/>
          </a:xfrm>
          <a:prstGeom prst="rect">
            <a:avLst/>
          </a:prstGeom>
          <a:solidFill>
            <a:schemeClr val="bg1"/>
          </a:solidFill>
        </p:spPr>
        <p:txBody>
          <a:bodyPr wrap="square" rtlCol="0">
            <a:spAutoFit/>
          </a:bodyPr>
          <a:lstStyle/>
          <a:p>
            <a:endParaRPr lang="en-JP" dirty="0"/>
          </a:p>
        </p:txBody>
      </p:sp>
      <p:sp>
        <p:nvSpPr>
          <p:cNvPr id="8" name="TextBox 7">
            <a:extLst>
              <a:ext uri="{FF2B5EF4-FFF2-40B4-BE49-F238E27FC236}">
                <a16:creationId xmlns:a16="http://schemas.microsoft.com/office/drawing/2014/main" id="{82E88BCA-C509-4A45-1EC6-C909D4BE55D9}"/>
              </a:ext>
            </a:extLst>
          </p:cNvPr>
          <p:cNvSpPr txBox="1"/>
          <p:nvPr/>
        </p:nvSpPr>
        <p:spPr>
          <a:xfrm rot="16200000">
            <a:off x="5038260" y="619036"/>
            <a:ext cx="1450427" cy="10806782"/>
          </a:xfrm>
          <a:prstGeom prst="rect">
            <a:avLst/>
          </a:prstGeom>
          <a:solidFill>
            <a:schemeClr val="bg1"/>
          </a:solidFill>
        </p:spPr>
        <p:txBody>
          <a:bodyPr wrap="square" rtlCol="0">
            <a:spAutoFit/>
          </a:bodyPr>
          <a:lstStyle/>
          <a:p>
            <a:endParaRPr lang="en-JP" dirty="0"/>
          </a:p>
        </p:txBody>
      </p:sp>
      <p:sp>
        <p:nvSpPr>
          <p:cNvPr id="9" name="TextBox 8">
            <a:extLst>
              <a:ext uri="{FF2B5EF4-FFF2-40B4-BE49-F238E27FC236}">
                <a16:creationId xmlns:a16="http://schemas.microsoft.com/office/drawing/2014/main" id="{5437BB7C-6CC3-BF00-182D-21E1B570C43F}"/>
              </a:ext>
            </a:extLst>
          </p:cNvPr>
          <p:cNvSpPr txBox="1"/>
          <p:nvPr/>
        </p:nvSpPr>
        <p:spPr>
          <a:xfrm>
            <a:off x="5455919" y="974227"/>
            <a:ext cx="893379" cy="4322986"/>
          </a:xfrm>
          <a:prstGeom prst="rect">
            <a:avLst/>
          </a:prstGeom>
          <a:solidFill>
            <a:schemeClr val="bg1"/>
          </a:solidFill>
        </p:spPr>
        <p:txBody>
          <a:bodyPr wrap="square" rtlCol="0">
            <a:spAutoFit/>
          </a:bodyPr>
          <a:lstStyle/>
          <a:p>
            <a:endParaRPr lang="en-JP" dirty="0"/>
          </a:p>
        </p:txBody>
      </p:sp>
      <p:sp>
        <p:nvSpPr>
          <p:cNvPr id="10" name="TextBox 9">
            <a:extLst>
              <a:ext uri="{FF2B5EF4-FFF2-40B4-BE49-F238E27FC236}">
                <a16:creationId xmlns:a16="http://schemas.microsoft.com/office/drawing/2014/main" id="{AB0F2E5E-77A6-F2CF-2BDD-09655DCAE778}"/>
              </a:ext>
            </a:extLst>
          </p:cNvPr>
          <p:cNvSpPr txBox="1"/>
          <p:nvPr/>
        </p:nvSpPr>
        <p:spPr>
          <a:xfrm>
            <a:off x="773474" y="1084586"/>
            <a:ext cx="893379" cy="4322986"/>
          </a:xfrm>
          <a:prstGeom prst="rect">
            <a:avLst/>
          </a:prstGeom>
          <a:solidFill>
            <a:schemeClr val="bg1"/>
          </a:solidFill>
        </p:spPr>
        <p:txBody>
          <a:bodyPr wrap="square" rtlCol="0">
            <a:spAutoFit/>
          </a:bodyPr>
          <a:lstStyle/>
          <a:p>
            <a:endParaRPr lang="en-JP" dirty="0"/>
          </a:p>
        </p:txBody>
      </p:sp>
      <p:sp>
        <p:nvSpPr>
          <p:cNvPr id="11" name="TextBox 10">
            <a:extLst>
              <a:ext uri="{FF2B5EF4-FFF2-40B4-BE49-F238E27FC236}">
                <a16:creationId xmlns:a16="http://schemas.microsoft.com/office/drawing/2014/main" id="{A2D2B82C-A94F-EDA2-6F83-8BF07A8B4A4F}"/>
              </a:ext>
            </a:extLst>
          </p:cNvPr>
          <p:cNvSpPr txBox="1"/>
          <p:nvPr/>
        </p:nvSpPr>
        <p:spPr>
          <a:xfrm>
            <a:off x="1648793" y="5360553"/>
            <a:ext cx="9401010" cy="523220"/>
          </a:xfrm>
          <a:prstGeom prst="rect">
            <a:avLst/>
          </a:prstGeom>
          <a:noFill/>
        </p:spPr>
        <p:txBody>
          <a:bodyPr wrap="square" rtlCol="0">
            <a:spAutoFit/>
          </a:bodyPr>
          <a:lstStyle/>
          <a:p>
            <a:r>
              <a:rPr lang="en-JP" sz="2800" b="1" dirty="0">
                <a:latin typeface="Times New Roman" panose="02020603050405020304" pitchFamily="18" charset="0"/>
                <a:cs typeface="Times New Roman" panose="02020603050405020304" pitchFamily="18" charset="0"/>
              </a:rPr>
              <a:t>Scene 2: The motion of CDF-MPPI is smoother than QP.</a:t>
            </a:r>
            <a:endParaRPr lang="en-JP" sz="2800" b="1" dirty="0"/>
          </a:p>
        </p:txBody>
      </p:sp>
    </p:spTree>
    <p:extLst>
      <p:ext uri="{BB962C8B-B14F-4D97-AF65-F5344CB8AC3E}">
        <p14:creationId xmlns:p14="http://schemas.microsoft.com/office/powerpoint/2010/main" val="29610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D718-20C1-171B-78CF-907A09E33280}"/>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94526963-8C65-1439-3E40-9616960EDA57}"/>
              </a:ext>
            </a:extLst>
          </p:cNvPr>
          <p:cNvSpPr txBox="1"/>
          <p:nvPr/>
        </p:nvSpPr>
        <p:spPr>
          <a:xfrm>
            <a:off x="3531755" y="61710"/>
            <a:ext cx="4766187" cy="461665"/>
          </a:xfrm>
          <a:prstGeom prst="rect">
            <a:avLst/>
          </a:prstGeom>
          <a:noFill/>
        </p:spPr>
        <p:txBody>
          <a:bodyPr wrap="square" rtlCol="0">
            <a:spAutoFit/>
          </a:bodyPr>
          <a:lstStyle/>
          <a:p>
            <a:r>
              <a:rPr lang="en-JP" sz="2400" b="1" dirty="0">
                <a:latin typeface="Times New Roman" panose="02020603050405020304" pitchFamily="18" charset="0"/>
                <a:cs typeface="Times New Roman" panose="02020603050405020304" pitchFamily="18" charset="0"/>
              </a:rPr>
              <a:t>Experimental (7-DoF frank robot)</a:t>
            </a:r>
          </a:p>
        </p:txBody>
      </p:sp>
      <p:sp>
        <p:nvSpPr>
          <p:cNvPr id="5" name="TextBox 4">
            <a:extLst>
              <a:ext uri="{FF2B5EF4-FFF2-40B4-BE49-F238E27FC236}">
                <a16:creationId xmlns:a16="http://schemas.microsoft.com/office/drawing/2014/main" id="{2478ADEE-B616-241D-2BAE-704575F03B3C}"/>
              </a:ext>
            </a:extLst>
          </p:cNvPr>
          <p:cNvSpPr txBox="1"/>
          <p:nvPr/>
        </p:nvSpPr>
        <p:spPr>
          <a:xfrm>
            <a:off x="294287" y="784845"/>
            <a:ext cx="1029488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original MPPI focuses on the </a:t>
            </a:r>
            <a:r>
              <a:rPr lang="en-US" b="1" dirty="0">
                <a:latin typeface="Times New Roman" panose="02020603050405020304" pitchFamily="18" charset="0"/>
                <a:cs typeface="Times New Roman" panose="02020603050405020304" pitchFamily="18" charset="0"/>
              </a:rPr>
              <a:t>end-effector space</a:t>
            </a:r>
            <a:r>
              <a:rPr lang="en-US" dirty="0">
                <a:latin typeface="Times New Roman" panose="02020603050405020304" pitchFamily="18" charset="0"/>
                <a:cs typeface="Times New Roman" panose="02020603050405020304" pitchFamily="18" charset="0"/>
              </a:rPr>
              <a:t>, so direct navigation in the </a:t>
            </a:r>
            <a:r>
              <a:rPr lang="en-US" b="1" dirty="0">
                <a:latin typeface="Times New Roman" panose="02020603050405020304" pitchFamily="18" charset="0"/>
                <a:cs typeface="Times New Roman" panose="02020603050405020304" pitchFamily="18" charset="0"/>
              </a:rPr>
              <a:t>configuration space</a:t>
            </a:r>
            <a:r>
              <a:rPr lang="en-US" dirty="0">
                <a:latin typeface="Times New Roman" panose="02020603050405020304" pitchFamily="18" charset="0"/>
                <a:cs typeface="Times New Roman" panose="02020603050405020304" pitchFamily="18" charset="0"/>
              </a:rPr>
              <a:t> tends to have poor convergence.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Here, we only compare our method with the </a:t>
            </a:r>
            <a:r>
              <a:rPr lang="en-US" b="1" dirty="0">
                <a:latin typeface="Times New Roman" panose="02020603050405020304" pitchFamily="18" charset="0"/>
                <a:cs typeface="Times New Roman" panose="02020603050405020304" pitchFamily="18" charset="0"/>
              </a:rPr>
              <a:t>optimization-based approach</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in success rate.</a:t>
            </a:r>
            <a:endParaRPr lang="en-JP"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978ED7B-383E-52DB-1CFB-02806F6C251C}"/>
              </a:ext>
            </a:extLst>
          </p:cNvPr>
          <p:cNvSpPr txBox="1"/>
          <p:nvPr/>
        </p:nvSpPr>
        <p:spPr>
          <a:xfrm>
            <a:off x="1902511" y="4203942"/>
            <a:ext cx="802467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Scene 1:</a:t>
            </a:r>
            <a:r>
              <a:rPr lang="en-US" dirty="0">
                <a:latin typeface="Times New Roman" panose="02020603050405020304" pitchFamily="18" charset="0"/>
                <a:cs typeface="Times New Roman" panose="02020603050405020304" pitchFamily="18" charset="0"/>
              </a:rPr>
              <a:t> Same start and goal configurations with </a:t>
            </a:r>
            <a:r>
              <a:rPr lang="en-US" b="1" dirty="0">
                <a:latin typeface="Times New Roman" panose="02020603050405020304" pitchFamily="18" charset="0"/>
                <a:cs typeface="Times New Roman" panose="02020603050405020304" pitchFamily="18" charset="0"/>
              </a:rPr>
              <a:t>moving obstacles</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Scene 2:</a:t>
            </a:r>
            <a:r>
              <a:rPr lang="en-US" dirty="0">
                <a:latin typeface="Times New Roman" panose="02020603050405020304" pitchFamily="18" charset="0"/>
                <a:cs typeface="Times New Roman" panose="02020603050405020304" pitchFamily="18" charset="0"/>
              </a:rPr>
              <a:t> Same obstacle layout with </a:t>
            </a:r>
            <a:r>
              <a:rPr lang="en-US" b="1" dirty="0">
                <a:latin typeface="Times New Roman" panose="02020603050405020304" pitchFamily="18" charset="0"/>
                <a:cs typeface="Times New Roman" panose="02020603050405020304" pitchFamily="18" charset="0"/>
              </a:rPr>
              <a:t>randomized start and goal configurations</a:t>
            </a:r>
            <a:r>
              <a:rPr lang="en-US" dirty="0">
                <a:latin typeface="Times New Roman" panose="02020603050405020304" pitchFamily="18" charset="0"/>
                <a:cs typeface="Times New Roman" panose="02020603050405020304" pitchFamily="18" charset="0"/>
              </a:rPr>
              <a:t>.</a:t>
            </a:r>
            <a:endParaRPr lang="en-JP" dirty="0">
              <a:latin typeface="Times New Roman" panose="02020603050405020304" pitchFamily="18" charset="0"/>
              <a:cs typeface="Times New Roman" panose="02020603050405020304" pitchFamily="18" charset="0"/>
            </a:endParaRPr>
          </a:p>
        </p:txBody>
      </p:sp>
      <p:pic>
        <p:nvPicPr>
          <p:cNvPr id="18" name="Picture 17" descr="A table with numbers and text&#10;&#10;AI-generated content may be incorrect.">
            <a:extLst>
              <a:ext uri="{FF2B5EF4-FFF2-40B4-BE49-F238E27FC236}">
                <a16:creationId xmlns:a16="http://schemas.microsoft.com/office/drawing/2014/main" id="{A9181EC9-4EC0-9696-5591-CF90D1DFCC89}"/>
              </a:ext>
            </a:extLst>
          </p:cNvPr>
          <p:cNvPicPr>
            <a:picLocks noChangeAspect="1"/>
          </p:cNvPicPr>
          <p:nvPr/>
        </p:nvPicPr>
        <p:blipFill>
          <a:blip r:embed="rId3"/>
          <a:stretch>
            <a:fillRect/>
          </a:stretch>
        </p:blipFill>
        <p:spPr>
          <a:xfrm>
            <a:off x="1692164" y="1898963"/>
            <a:ext cx="7772400" cy="2114190"/>
          </a:xfrm>
          <a:prstGeom prst="rect">
            <a:avLst/>
          </a:prstGeom>
        </p:spPr>
      </p:pic>
      <p:sp>
        <p:nvSpPr>
          <p:cNvPr id="19" name="TextBox 18">
            <a:extLst>
              <a:ext uri="{FF2B5EF4-FFF2-40B4-BE49-F238E27FC236}">
                <a16:creationId xmlns:a16="http://schemas.microsoft.com/office/drawing/2014/main" id="{C9FA081A-F009-3DA3-EA75-171DFA55BDE7}"/>
              </a:ext>
            </a:extLst>
          </p:cNvPr>
          <p:cNvSpPr txBox="1"/>
          <p:nvPr/>
        </p:nvSpPr>
        <p:spPr>
          <a:xfrm>
            <a:off x="1518894" y="5365023"/>
            <a:ext cx="8791905" cy="830997"/>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Our CDF-based MPPI achieves both high control frequency and near-perfect success rates</a:t>
            </a:r>
            <a:endParaRPr lang="en-JP"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895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332CE-0188-81F5-A6E3-75FD1895C2D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51F85E6-3274-8079-1056-ECEF9F9C950E}"/>
              </a:ext>
            </a:extLst>
          </p:cNvPr>
          <p:cNvSpPr>
            <a:spLocks noGrp="1"/>
          </p:cNvSpPr>
          <p:nvPr>
            <p:ph type="dt" sz="half" idx="10"/>
          </p:nvPr>
        </p:nvSpPr>
        <p:spPr/>
        <p:txBody>
          <a:bodyPr/>
          <a:lstStyle/>
          <a:p>
            <a:r>
              <a:rPr lang="en-US" sz="2000" b="1" dirty="0"/>
              <a:t>2025</a:t>
            </a:r>
            <a:r>
              <a:rPr lang="en-US" altLang="zh-CN" sz="2000" b="1" dirty="0"/>
              <a:t>/10</a:t>
            </a:r>
            <a:r>
              <a:rPr lang="en-US" sz="2000" b="1" dirty="0"/>
              <a:t>/</a:t>
            </a:r>
            <a:r>
              <a:rPr lang="en-US" altLang="zh-CN" sz="2000" b="1" dirty="0"/>
              <a:t>10</a:t>
            </a:r>
            <a:endParaRPr lang="en-JP" sz="2000" b="1" dirty="0"/>
          </a:p>
        </p:txBody>
      </p:sp>
      <p:sp>
        <p:nvSpPr>
          <p:cNvPr id="4" name="Footer Placeholder 3">
            <a:extLst>
              <a:ext uri="{FF2B5EF4-FFF2-40B4-BE49-F238E27FC236}">
                <a16:creationId xmlns:a16="http://schemas.microsoft.com/office/drawing/2014/main" id="{F90450A0-E9C4-DA0A-E8D0-F87AC649219A}"/>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4BAF033A-CB42-1B33-0FDC-80088F26BC53}"/>
              </a:ext>
            </a:extLst>
          </p:cNvPr>
          <p:cNvSpPr>
            <a:spLocks noGrp="1"/>
          </p:cNvSpPr>
          <p:nvPr>
            <p:ph type="sldNum" sz="quarter" idx="12"/>
          </p:nvPr>
        </p:nvSpPr>
        <p:spPr/>
        <p:txBody>
          <a:bodyPr/>
          <a:lstStyle/>
          <a:p>
            <a:fld id="{1A345E64-76DA-B544-ABB5-26AF45E751B7}" type="slidenum">
              <a:rPr lang="en-JP" sz="2000" b="1" smtClean="0"/>
              <a:t>17</a:t>
            </a:fld>
            <a:endParaRPr lang="en-JP" sz="2000" b="1" dirty="0"/>
          </a:p>
        </p:txBody>
      </p:sp>
      <p:sp>
        <p:nvSpPr>
          <p:cNvPr id="27" name="TextBox 26">
            <a:extLst>
              <a:ext uri="{FF2B5EF4-FFF2-40B4-BE49-F238E27FC236}">
                <a16:creationId xmlns:a16="http://schemas.microsoft.com/office/drawing/2014/main" id="{DD93EDB7-AFFB-7A9B-810B-5D8141865C3E}"/>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Conclusion</a:t>
            </a:r>
          </a:p>
        </p:txBody>
      </p:sp>
      <p:sp>
        <p:nvSpPr>
          <p:cNvPr id="2" name="TextBox 1">
            <a:extLst>
              <a:ext uri="{FF2B5EF4-FFF2-40B4-BE49-F238E27FC236}">
                <a16:creationId xmlns:a16="http://schemas.microsoft.com/office/drawing/2014/main" id="{990D0040-184F-D634-4A6F-E28402BF3DB4}"/>
              </a:ext>
            </a:extLst>
          </p:cNvPr>
          <p:cNvSpPr txBox="1"/>
          <p:nvPr/>
        </p:nvSpPr>
        <p:spPr>
          <a:xfrm>
            <a:off x="1166648" y="830317"/>
            <a:ext cx="985870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Proposed a </a:t>
            </a:r>
            <a:r>
              <a:rPr lang="en-US" b="1" dirty="0">
                <a:latin typeface="Times New Roman" panose="02020603050405020304" pitchFamily="18" charset="0"/>
                <a:cs typeface="Times New Roman" panose="02020603050405020304" pitchFamily="18" charset="0"/>
              </a:rPr>
              <a:t>CDF + One-step MPPI</a:t>
            </a:r>
            <a:r>
              <a:rPr lang="en-US" dirty="0">
                <a:latin typeface="Times New Roman" panose="02020603050405020304" pitchFamily="18" charset="0"/>
                <a:cs typeface="Times New Roman" panose="02020603050405020304" pitchFamily="18" charset="0"/>
              </a:rPr>
              <a:t> approach for configuration-space motion planning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Unified </a:t>
            </a:r>
            <a:r>
              <a:rPr lang="en-US" b="1" dirty="0">
                <a:latin typeface="Times New Roman" panose="02020603050405020304" pitchFamily="18" charset="0"/>
                <a:cs typeface="Times New Roman" panose="02020603050405020304" pitchFamily="18" charset="0"/>
              </a:rPr>
              <a:t>goal attraction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obstacle avoidance</a:t>
            </a:r>
            <a:r>
              <a:rPr lang="en-US" dirty="0">
                <a:latin typeface="Times New Roman" panose="02020603050405020304" pitchFamily="18" charset="0"/>
                <a:cs typeface="Times New Roman" panose="02020603050405020304" pitchFamily="18" charset="0"/>
              </a:rPr>
              <a:t> using an angle-based cost function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Significantly reduced computation, achieving </a:t>
            </a:r>
            <a:r>
              <a:rPr lang="en-US" b="1" dirty="0">
                <a:latin typeface="Times New Roman" panose="02020603050405020304" pitchFamily="18" charset="0"/>
                <a:cs typeface="Times New Roman" panose="02020603050405020304" pitchFamily="18" charset="0"/>
              </a:rPr>
              <a:t>&gt;750 Hz control frequency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Achieved high success rates in both 2D and 7-DOF scenarios, outperforming QP and original MPPI</a:t>
            </a:r>
            <a:endParaRPr lang="en-JP"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3B7D54-E93B-A362-7CAE-D1F5D83334BA}"/>
              </a:ext>
            </a:extLst>
          </p:cNvPr>
          <p:cNvSpPr txBox="1"/>
          <p:nvPr/>
        </p:nvSpPr>
        <p:spPr>
          <a:xfrm>
            <a:off x="3531755" y="2967335"/>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Future Work</a:t>
            </a:r>
          </a:p>
        </p:txBody>
      </p:sp>
      <p:sp>
        <p:nvSpPr>
          <p:cNvPr id="11" name="TextBox 10">
            <a:extLst>
              <a:ext uri="{FF2B5EF4-FFF2-40B4-BE49-F238E27FC236}">
                <a16:creationId xmlns:a16="http://schemas.microsoft.com/office/drawing/2014/main" id="{FF7B0285-8E50-4AB0-9BD7-21258D6B0C8E}"/>
              </a:ext>
            </a:extLst>
          </p:cNvPr>
          <p:cNvSpPr txBox="1"/>
          <p:nvPr/>
        </p:nvSpPr>
        <p:spPr>
          <a:xfrm>
            <a:off x="1166648" y="3811693"/>
            <a:ext cx="9858704" cy="1477328"/>
          </a:xfrm>
          <a:prstGeom prst="rect">
            <a:avLst/>
          </a:prstGeom>
          <a:noFill/>
        </p:spPr>
        <p:txBody>
          <a:bodyPr wrap="square" rtlCol="0">
            <a:spAutoFit/>
          </a:bodyPr>
          <a:lstStyle/>
          <a:p>
            <a:pPr marL="285750" indent="-285750">
              <a:buFont typeface="Arial" panose="020B0604020202020204" pitchFamily="34" charset="0"/>
              <a:buChar char="•"/>
            </a:pPr>
            <a:r>
              <a:rPr lang="en-JP" dirty="0">
                <a:latin typeface="Times New Roman" panose="02020603050405020304" pitchFamily="18" charset="0"/>
                <a:cs typeface="Times New Roman" panose="02020603050405020304" pitchFamily="18" charset="0"/>
              </a:rPr>
              <a:t>Trying the real experimental in UR3e</a:t>
            </a:r>
          </a:p>
          <a:p>
            <a:pPr marL="285750" indent="-285750">
              <a:buFont typeface="Arial" panose="020B0604020202020204" pitchFamily="34" charset="0"/>
              <a:buChar char="•"/>
            </a:pPr>
            <a:endParaRPr lang="en-JP"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JP" dirty="0">
                <a:latin typeface="Times New Roman" panose="02020603050405020304" pitchFamily="18" charset="0"/>
                <a:cs typeface="Times New Roman" panose="02020603050405020304" pitchFamily="18" charset="0"/>
              </a:rPr>
              <a:t>Improe the accuracy of the CDF</a:t>
            </a:r>
          </a:p>
          <a:p>
            <a:pPr marL="285750" indent="-285750">
              <a:buFont typeface="Arial" panose="020B0604020202020204" pitchFamily="34" charset="0"/>
              <a:buChar char="•"/>
            </a:pPr>
            <a:endParaRPr lang="en-JP"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JP"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743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2</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Introduction</a:t>
            </a:r>
          </a:p>
        </p:txBody>
      </p:sp>
      <p:pic>
        <p:nvPicPr>
          <p:cNvPr id="44" name="Picture 43">
            <a:extLst>
              <a:ext uri="{FF2B5EF4-FFF2-40B4-BE49-F238E27FC236}">
                <a16:creationId xmlns:a16="http://schemas.microsoft.com/office/drawing/2014/main" id="{6D34DAA6-743B-1C42-94E0-A1CACA777840}"/>
              </a:ext>
            </a:extLst>
          </p:cNvPr>
          <p:cNvPicPr>
            <a:picLocks noChangeAspect="1"/>
          </p:cNvPicPr>
          <p:nvPr/>
        </p:nvPicPr>
        <p:blipFill>
          <a:blip r:embed="rId3"/>
          <a:stretch>
            <a:fillRect/>
          </a:stretch>
        </p:blipFill>
        <p:spPr>
          <a:xfrm>
            <a:off x="1888925" y="1199153"/>
            <a:ext cx="1386947" cy="1839631"/>
          </a:xfrm>
          <a:prstGeom prst="rect">
            <a:avLst/>
          </a:prstGeom>
        </p:spPr>
      </p:pic>
      <p:pic>
        <p:nvPicPr>
          <p:cNvPr id="47" name="Picture 46">
            <a:extLst>
              <a:ext uri="{FF2B5EF4-FFF2-40B4-BE49-F238E27FC236}">
                <a16:creationId xmlns:a16="http://schemas.microsoft.com/office/drawing/2014/main" id="{A0B6B98A-BE72-9F44-89DA-829F4629699A}"/>
              </a:ext>
            </a:extLst>
          </p:cNvPr>
          <p:cNvPicPr>
            <a:picLocks noChangeAspect="1"/>
          </p:cNvPicPr>
          <p:nvPr/>
        </p:nvPicPr>
        <p:blipFill>
          <a:blip r:embed="rId4"/>
          <a:stretch>
            <a:fillRect/>
          </a:stretch>
        </p:blipFill>
        <p:spPr>
          <a:xfrm>
            <a:off x="3412674" y="1199153"/>
            <a:ext cx="1394013" cy="1840875"/>
          </a:xfrm>
          <a:prstGeom prst="rect">
            <a:avLst/>
          </a:prstGeom>
        </p:spPr>
      </p:pic>
      <p:sp>
        <p:nvSpPr>
          <p:cNvPr id="48" name="TextBox 47">
            <a:extLst>
              <a:ext uri="{FF2B5EF4-FFF2-40B4-BE49-F238E27FC236}">
                <a16:creationId xmlns:a16="http://schemas.microsoft.com/office/drawing/2014/main" id="{C68DBBDF-7711-8A41-A28A-8A200AC9F289}"/>
              </a:ext>
            </a:extLst>
          </p:cNvPr>
          <p:cNvSpPr txBox="1"/>
          <p:nvPr/>
        </p:nvSpPr>
        <p:spPr>
          <a:xfrm>
            <a:off x="2343912" y="3109334"/>
            <a:ext cx="3389376" cy="377953"/>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Peiyu Luo, </a:t>
            </a:r>
            <a:r>
              <a:rPr lang="en-JP" i="1" dirty="0">
                <a:latin typeface="Times New Roman" panose="02020603050405020304" pitchFamily="18" charset="0"/>
                <a:cs typeface="Times New Roman" panose="02020603050405020304" pitchFamily="18" charset="0"/>
              </a:rPr>
              <a:t>ICRA</a:t>
            </a:r>
            <a:r>
              <a:rPr lang="en-JP" dirty="0">
                <a:latin typeface="Times New Roman" panose="02020603050405020304" pitchFamily="18" charset="0"/>
                <a:cs typeface="Times New Roman" panose="02020603050405020304" pitchFamily="18" charset="0"/>
              </a:rPr>
              <a:t>, 2024</a:t>
            </a:r>
          </a:p>
        </p:txBody>
      </p:sp>
      <p:pic>
        <p:nvPicPr>
          <p:cNvPr id="52" name="Picture 51">
            <a:extLst>
              <a:ext uri="{FF2B5EF4-FFF2-40B4-BE49-F238E27FC236}">
                <a16:creationId xmlns:a16="http://schemas.microsoft.com/office/drawing/2014/main" id="{12E2FF19-49B7-6C47-A794-19F1AF73B38E}"/>
              </a:ext>
            </a:extLst>
          </p:cNvPr>
          <p:cNvPicPr>
            <a:picLocks noChangeAspect="1"/>
          </p:cNvPicPr>
          <p:nvPr/>
        </p:nvPicPr>
        <p:blipFill>
          <a:blip r:embed="rId5"/>
          <a:stretch>
            <a:fillRect/>
          </a:stretch>
        </p:blipFill>
        <p:spPr>
          <a:xfrm>
            <a:off x="5914849" y="1198530"/>
            <a:ext cx="1969908" cy="1840875"/>
          </a:xfrm>
          <a:prstGeom prst="rect">
            <a:avLst/>
          </a:prstGeom>
        </p:spPr>
      </p:pic>
      <p:pic>
        <p:nvPicPr>
          <p:cNvPr id="53" name="Picture 52">
            <a:extLst>
              <a:ext uri="{FF2B5EF4-FFF2-40B4-BE49-F238E27FC236}">
                <a16:creationId xmlns:a16="http://schemas.microsoft.com/office/drawing/2014/main" id="{4C264E89-E06D-084C-ABC3-1C7C2308664E}"/>
              </a:ext>
            </a:extLst>
          </p:cNvPr>
          <p:cNvPicPr>
            <a:picLocks noChangeAspect="1"/>
          </p:cNvPicPr>
          <p:nvPr/>
        </p:nvPicPr>
        <p:blipFill>
          <a:blip r:embed="rId6"/>
          <a:stretch>
            <a:fillRect/>
          </a:stretch>
        </p:blipFill>
        <p:spPr>
          <a:xfrm>
            <a:off x="8089731" y="1173804"/>
            <a:ext cx="1969908" cy="1864846"/>
          </a:xfrm>
          <a:prstGeom prst="rect">
            <a:avLst/>
          </a:prstGeom>
        </p:spPr>
      </p:pic>
      <p:sp>
        <p:nvSpPr>
          <p:cNvPr id="54" name="TextBox 53">
            <a:extLst>
              <a:ext uri="{FF2B5EF4-FFF2-40B4-BE49-F238E27FC236}">
                <a16:creationId xmlns:a16="http://schemas.microsoft.com/office/drawing/2014/main" id="{B4FDE09E-E223-6942-B624-4260055427A0}"/>
              </a:ext>
            </a:extLst>
          </p:cNvPr>
          <p:cNvSpPr txBox="1"/>
          <p:nvPr/>
        </p:nvSpPr>
        <p:spPr>
          <a:xfrm>
            <a:off x="5974877" y="3064663"/>
            <a:ext cx="4084762" cy="369332"/>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Tobia Marcucci, </a:t>
            </a:r>
            <a:r>
              <a:rPr lang="en-JP" i="1" dirty="0">
                <a:latin typeface="Times New Roman" panose="02020603050405020304" pitchFamily="18" charset="0"/>
                <a:cs typeface="Times New Roman" panose="02020603050405020304" pitchFamily="18" charset="0"/>
              </a:rPr>
              <a:t>Science Robotics</a:t>
            </a:r>
            <a:r>
              <a:rPr lang="en-JP" dirty="0">
                <a:latin typeface="Times New Roman" panose="02020603050405020304" pitchFamily="18" charset="0"/>
                <a:cs typeface="Times New Roman" panose="02020603050405020304" pitchFamily="18" charset="0"/>
              </a:rPr>
              <a:t>, 2023</a:t>
            </a:r>
          </a:p>
        </p:txBody>
      </p:sp>
      <p:pic>
        <p:nvPicPr>
          <p:cNvPr id="55" name="Picture 54">
            <a:extLst>
              <a:ext uri="{FF2B5EF4-FFF2-40B4-BE49-F238E27FC236}">
                <a16:creationId xmlns:a16="http://schemas.microsoft.com/office/drawing/2014/main" id="{CA908CC7-C25D-564D-9B6A-7BB02CD518AF}"/>
              </a:ext>
            </a:extLst>
          </p:cNvPr>
          <p:cNvPicPr>
            <a:picLocks noChangeAspect="1"/>
          </p:cNvPicPr>
          <p:nvPr/>
        </p:nvPicPr>
        <p:blipFill>
          <a:blip r:embed="rId7"/>
          <a:stretch>
            <a:fillRect/>
          </a:stretch>
        </p:blipFill>
        <p:spPr>
          <a:xfrm>
            <a:off x="2343912" y="3738960"/>
            <a:ext cx="1870988" cy="1863708"/>
          </a:xfrm>
          <a:prstGeom prst="rect">
            <a:avLst/>
          </a:prstGeom>
        </p:spPr>
      </p:pic>
      <p:sp>
        <p:nvSpPr>
          <p:cNvPr id="56" name="TextBox 55">
            <a:extLst>
              <a:ext uri="{FF2B5EF4-FFF2-40B4-BE49-F238E27FC236}">
                <a16:creationId xmlns:a16="http://schemas.microsoft.com/office/drawing/2014/main" id="{5FB9CD04-7FCE-F543-805E-4B318118F097}"/>
              </a:ext>
            </a:extLst>
          </p:cNvPr>
          <p:cNvSpPr txBox="1"/>
          <p:nvPr/>
        </p:nvSpPr>
        <p:spPr>
          <a:xfrm>
            <a:off x="2018832" y="5718870"/>
            <a:ext cx="3389376" cy="377953"/>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Takayuki Osa, </a:t>
            </a:r>
            <a:r>
              <a:rPr lang="en-JP" i="1" dirty="0">
                <a:latin typeface="Times New Roman" panose="02020603050405020304" pitchFamily="18" charset="0"/>
                <a:cs typeface="Times New Roman" panose="02020603050405020304" pitchFamily="18" charset="0"/>
              </a:rPr>
              <a:t>IJRR</a:t>
            </a:r>
            <a:r>
              <a:rPr lang="en-JP" dirty="0">
                <a:latin typeface="Times New Roman" panose="02020603050405020304" pitchFamily="18" charset="0"/>
                <a:cs typeface="Times New Roman" panose="02020603050405020304" pitchFamily="18" charset="0"/>
              </a:rPr>
              <a:t>, 2022</a:t>
            </a:r>
          </a:p>
        </p:txBody>
      </p:sp>
      <p:pic>
        <p:nvPicPr>
          <p:cNvPr id="57" name="Picture 56">
            <a:extLst>
              <a:ext uri="{FF2B5EF4-FFF2-40B4-BE49-F238E27FC236}">
                <a16:creationId xmlns:a16="http://schemas.microsoft.com/office/drawing/2014/main" id="{CE2A1EA2-F333-AB4C-BA24-27F27E7732CE}"/>
              </a:ext>
            </a:extLst>
          </p:cNvPr>
          <p:cNvPicPr>
            <a:picLocks noChangeAspect="1"/>
          </p:cNvPicPr>
          <p:nvPr/>
        </p:nvPicPr>
        <p:blipFill>
          <a:blip r:embed="rId8"/>
          <a:stretch>
            <a:fillRect/>
          </a:stretch>
        </p:blipFill>
        <p:spPr>
          <a:xfrm>
            <a:off x="6039563" y="3549350"/>
            <a:ext cx="3945487" cy="2121136"/>
          </a:xfrm>
          <a:prstGeom prst="rect">
            <a:avLst/>
          </a:prstGeom>
        </p:spPr>
      </p:pic>
      <p:sp>
        <p:nvSpPr>
          <p:cNvPr id="58" name="TextBox 57">
            <a:extLst>
              <a:ext uri="{FF2B5EF4-FFF2-40B4-BE49-F238E27FC236}">
                <a16:creationId xmlns:a16="http://schemas.microsoft.com/office/drawing/2014/main" id="{7E6297D0-2FB7-8240-9199-14F1DEAB8136}"/>
              </a:ext>
            </a:extLst>
          </p:cNvPr>
          <p:cNvSpPr txBox="1"/>
          <p:nvPr/>
        </p:nvSpPr>
        <p:spPr>
          <a:xfrm>
            <a:off x="6783792" y="5718736"/>
            <a:ext cx="3389376" cy="377953"/>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Brandon H. Meng, </a:t>
            </a:r>
            <a:r>
              <a:rPr lang="en-JP" i="1" dirty="0">
                <a:latin typeface="Times New Roman" panose="02020603050405020304" pitchFamily="18" charset="0"/>
                <a:cs typeface="Times New Roman" panose="02020603050405020304" pitchFamily="18" charset="0"/>
              </a:rPr>
              <a:t>RA-L</a:t>
            </a:r>
            <a:r>
              <a:rPr lang="en-JP" dirty="0">
                <a:latin typeface="Times New Roman" panose="02020603050405020304" pitchFamily="18" charset="0"/>
                <a:cs typeface="Times New Roman" panose="02020603050405020304" pitchFamily="18" charset="0"/>
              </a:rPr>
              <a:t>, 2022</a:t>
            </a:r>
          </a:p>
        </p:txBody>
      </p:sp>
    </p:spTree>
    <p:extLst>
      <p:ext uri="{BB962C8B-B14F-4D97-AF65-F5344CB8AC3E}">
        <p14:creationId xmlns:p14="http://schemas.microsoft.com/office/powerpoint/2010/main" val="71958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3</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Introduction</a:t>
            </a:r>
          </a:p>
        </p:txBody>
      </p:sp>
      <p:pic>
        <p:nvPicPr>
          <p:cNvPr id="16" name="Picture 15">
            <a:extLst>
              <a:ext uri="{FF2B5EF4-FFF2-40B4-BE49-F238E27FC236}">
                <a16:creationId xmlns:a16="http://schemas.microsoft.com/office/drawing/2014/main" id="{075CCF13-453F-0F4E-9634-92F2CEB8136C}"/>
              </a:ext>
            </a:extLst>
          </p:cNvPr>
          <p:cNvPicPr>
            <a:picLocks noChangeAspect="1"/>
          </p:cNvPicPr>
          <p:nvPr/>
        </p:nvPicPr>
        <p:blipFill>
          <a:blip r:embed="rId3"/>
          <a:stretch>
            <a:fillRect/>
          </a:stretch>
        </p:blipFill>
        <p:spPr>
          <a:xfrm>
            <a:off x="1821986" y="863535"/>
            <a:ext cx="8548028" cy="4141776"/>
          </a:xfrm>
          <a:prstGeom prst="rect">
            <a:avLst/>
          </a:prstGeom>
        </p:spPr>
      </p:pic>
      <p:sp>
        <p:nvSpPr>
          <p:cNvPr id="2" name="TextBox 1">
            <a:extLst>
              <a:ext uri="{FF2B5EF4-FFF2-40B4-BE49-F238E27FC236}">
                <a16:creationId xmlns:a16="http://schemas.microsoft.com/office/drawing/2014/main" id="{12170D85-5DC6-6341-B186-3BC5F0BDC2DA}"/>
              </a:ext>
            </a:extLst>
          </p:cNvPr>
          <p:cNvSpPr txBox="1"/>
          <p:nvPr/>
        </p:nvSpPr>
        <p:spPr>
          <a:xfrm>
            <a:off x="557048" y="5040358"/>
            <a:ext cx="11077903" cy="954107"/>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Goal:</a:t>
            </a:r>
            <a:r>
              <a:rPr lang="en-US" sz="2800" dirty="0">
                <a:latin typeface="Times New Roman" panose="02020603050405020304" pitchFamily="18" charset="0"/>
                <a:cs typeface="Times New Roman" panose="02020603050405020304" pitchFamily="18" charset="0"/>
              </a:rPr>
              <a:t> Research </a:t>
            </a:r>
            <a:r>
              <a:rPr lang="en-US" sz="2800" u="sng" dirty="0">
                <a:latin typeface="Times New Roman" panose="02020603050405020304" pitchFamily="18" charset="0"/>
                <a:cs typeface="Times New Roman" panose="02020603050405020304" pitchFamily="18" charset="0"/>
              </a:rPr>
              <a:t>path planning</a:t>
            </a:r>
            <a:r>
              <a:rPr lang="en-US" sz="2800" dirty="0">
                <a:latin typeface="Times New Roman" panose="02020603050405020304" pitchFamily="18" charset="0"/>
                <a:cs typeface="Times New Roman" panose="02020603050405020304" pitchFamily="18" charset="0"/>
              </a:rPr>
              <a:t> directly in the </a:t>
            </a:r>
            <a:r>
              <a:rPr lang="en-US" sz="2800" u="sng" dirty="0">
                <a:latin typeface="Times New Roman" panose="02020603050405020304" pitchFamily="18" charset="0"/>
                <a:cs typeface="Times New Roman" panose="02020603050405020304" pitchFamily="18" charset="0"/>
              </a:rPr>
              <a:t>configuration space</a:t>
            </a:r>
            <a:r>
              <a:rPr lang="en-US" sz="2800" dirty="0">
                <a:latin typeface="Times New Roman" panose="02020603050405020304" pitchFamily="18" charset="0"/>
                <a:cs typeface="Times New Roman" panose="02020603050405020304" pitchFamily="18" charset="0"/>
              </a:rPr>
              <a:t>, which transfer into </a:t>
            </a:r>
            <a:r>
              <a:rPr lang="en-US" sz="2800" u="sng" dirty="0">
                <a:latin typeface="Times New Roman" panose="02020603050405020304" pitchFamily="18" charset="0"/>
                <a:cs typeface="Times New Roman" panose="02020603050405020304" pitchFamily="18" charset="0"/>
              </a:rPr>
              <a:t>motion planning</a:t>
            </a:r>
            <a:r>
              <a:rPr lang="en-US" sz="2800" dirty="0">
                <a:latin typeface="Times New Roman" panose="02020603050405020304" pitchFamily="18" charset="0"/>
                <a:cs typeface="Times New Roman" panose="02020603050405020304" pitchFamily="18" charset="0"/>
              </a:rPr>
              <a:t> in the </a:t>
            </a:r>
            <a:r>
              <a:rPr lang="en-US" sz="2800" u="sng" dirty="0">
                <a:latin typeface="Times New Roman" panose="02020603050405020304" pitchFamily="18" charset="0"/>
                <a:cs typeface="Times New Roman" panose="02020603050405020304" pitchFamily="18" charset="0"/>
              </a:rPr>
              <a:t>workspace space </a:t>
            </a:r>
            <a:r>
              <a:rPr lang="en-US" sz="2800" dirty="0">
                <a:latin typeface="Times New Roman" panose="02020603050405020304" pitchFamily="18" charset="0"/>
                <a:cs typeface="Times New Roman" panose="02020603050405020304" pitchFamily="18" charset="0"/>
              </a:rPr>
              <a:t>of the robot.</a:t>
            </a:r>
            <a:endParaRPr lang="en-JP"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112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4</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Realted Work</a:t>
            </a:r>
          </a:p>
        </p:txBody>
      </p:sp>
      <p:sp>
        <p:nvSpPr>
          <p:cNvPr id="29" name="TextBox 28">
            <a:extLst>
              <a:ext uri="{FF2B5EF4-FFF2-40B4-BE49-F238E27FC236}">
                <a16:creationId xmlns:a16="http://schemas.microsoft.com/office/drawing/2014/main" id="{E6A4D539-E242-B849-BF34-AB48681E7566}"/>
              </a:ext>
            </a:extLst>
          </p:cNvPr>
          <p:cNvSpPr txBox="1"/>
          <p:nvPr/>
        </p:nvSpPr>
        <p:spPr>
          <a:xfrm>
            <a:off x="9460815" y="2564610"/>
            <a:ext cx="2820677" cy="369332"/>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Yiming Li, </a:t>
            </a:r>
            <a:r>
              <a:rPr lang="en-JP" i="1" dirty="0">
                <a:latin typeface="Times New Roman" panose="02020603050405020304" pitchFamily="18" charset="0"/>
                <a:cs typeface="Times New Roman" panose="02020603050405020304" pitchFamily="18" charset="0"/>
              </a:rPr>
              <a:t>RSS</a:t>
            </a:r>
            <a:r>
              <a:rPr lang="en-JP" dirty="0">
                <a:latin typeface="Times New Roman" panose="02020603050405020304" pitchFamily="18" charset="0"/>
                <a:cs typeface="Times New Roman" panose="02020603050405020304" pitchFamily="18" charset="0"/>
              </a:rPr>
              <a:t>, 2024</a:t>
            </a:r>
          </a:p>
        </p:txBody>
      </p:sp>
      <p:sp>
        <p:nvSpPr>
          <p:cNvPr id="31" name="TextBox 30">
            <a:extLst>
              <a:ext uri="{FF2B5EF4-FFF2-40B4-BE49-F238E27FC236}">
                <a16:creationId xmlns:a16="http://schemas.microsoft.com/office/drawing/2014/main" id="{3D243D56-1D4E-6640-8363-C0554B22C985}"/>
              </a:ext>
            </a:extLst>
          </p:cNvPr>
          <p:cNvSpPr txBox="1"/>
          <p:nvPr/>
        </p:nvSpPr>
        <p:spPr>
          <a:xfrm>
            <a:off x="161617" y="479832"/>
            <a:ext cx="500671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Configuration Space distance field (CDF)</a:t>
            </a:r>
            <a:endParaRPr lang="en-JP"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1BDD9C4-4864-AC42-93DF-D99A12E8410F}"/>
              </a:ext>
            </a:extLst>
          </p:cNvPr>
          <p:cNvPicPr>
            <a:picLocks noChangeAspect="1"/>
          </p:cNvPicPr>
          <p:nvPr/>
        </p:nvPicPr>
        <p:blipFill>
          <a:blip r:embed="rId3"/>
          <a:stretch>
            <a:fillRect/>
          </a:stretch>
        </p:blipFill>
        <p:spPr>
          <a:xfrm>
            <a:off x="5014703" y="1660555"/>
            <a:ext cx="1204748" cy="1172621"/>
          </a:xfrm>
          <a:prstGeom prst="rect">
            <a:avLst/>
          </a:prstGeom>
        </p:spPr>
      </p:pic>
      <p:pic>
        <p:nvPicPr>
          <p:cNvPr id="9" name="Picture 8">
            <a:extLst>
              <a:ext uri="{FF2B5EF4-FFF2-40B4-BE49-F238E27FC236}">
                <a16:creationId xmlns:a16="http://schemas.microsoft.com/office/drawing/2014/main" id="{476E299F-9C3B-FE46-8067-BD54BD9879EC}"/>
              </a:ext>
            </a:extLst>
          </p:cNvPr>
          <p:cNvPicPr>
            <a:picLocks noChangeAspect="1"/>
          </p:cNvPicPr>
          <p:nvPr/>
        </p:nvPicPr>
        <p:blipFill>
          <a:blip r:embed="rId4"/>
          <a:stretch>
            <a:fillRect/>
          </a:stretch>
        </p:blipFill>
        <p:spPr>
          <a:xfrm>
            <a:off x="6113253" y="1660555"/>
            <a:ext cx="1567331" cy="1401256"/>
          </a:xfrm>
          <a:prstGeom prst="rect">
            <a:avLst/>
          </a:prstGeom>
        </p:spPr>
      </p:pic>
      <p:pic>
        <p:nvPicPr>
          <p:cNvPr id="11" name="Picture 10">
            <a:extLst>
              <a:ext uri="{FF2B5EF4-FFF2-40B4-BE49-F238E27FC236}">
                <a16:creationId xmlns:a16="http://schemas.microsoft.com/office/drawing/2014/main" id="{E5A57B3D-2DC8-E442-ACB8-8D2CEC649F2A}"/>
              </a:ext>
            </a:extLst>
          </p:cNvPr>
          <p:cNvPicPr>
            <a:picLocks noChangeAspect="1"/>
          </p:cNvPicPr>
          <p:nvPr/>
        </p:nvPicPr>
        <p:blipFill>
          <a:blip r:embed="rId5"/>
          <a:stretch>
            <a:fillRect/>
          </a:stretch>
        </p:blipFill>
        <p:spPr>
          <a:xfrm>
            <a:off x="4907146" y="2720511"/>
            <a:ext cx="1419861" cy="1474773"/>
          </a:xfrm>
          <a:prstGeom prst="rect">
            <a:avLst/>
          </a:prstGeom>
        </p:spPr>
      </p:pic>
      <p:pic>
        <p:nvPicPr>
          <p:cNvPr id="13" name="Picture 12">
            <a:extLst>
              <a:ext uri="{FF2B5EF4-FFF2-40B4-BE49-F238E27FC236}">
                <a16:creationId xmlns:a16="http://schemas.microsoft.com/office/drawing/2014/main" id="{98397264-55E6-534F-9E48-467DCD6256E7}"/>
              </a:ext>
            </a:extLst>
          </p:cNvPr>
          <p:cNvPicPr>
            <a:picLocks noChangeAspect="1"/>
          </p:cNvPicPr>
          <p:nvPr/>
        </p:nvPicPr>
        <p:blipFill>
          <a:blip r:embed="rId6"/>
          <a:stretch>
            <a:fillRect/>
          </a:stretch>
        </p:blipFill>
        <p:spPr>
          <a:xfrm>
            <a:off x="6327007" y="2971323"/>
            <a:ext cx="1270613" cy="1240891"/>
          </a:xfrm>
          <a:prstGeom prst="rect">
            <a:avLst/>
          </a:prstGeom>
        </p:spPr>
      </p:pic>
      <p:pic>
        <p:nvPicPr>
          <p:cNvPr id="15" name="Picture 14">
            <a:extLst>
              <a:ext uri="{FF2B5EF4-FFF2-40B4-BE49-F238E27FC236}">
                <a16:creationId xmlns:a16="http://schemas.microsoft.com/office/drawing/2014/main" id="{36D751A0-857C-EA4A-80B6-9E91C05BC661}"/>
              </a:ext>
            </a:extLst>
          </p:cNvPr>
          <p:cNvPicPr>
            <a:picLocks noChangeAspect="1"/>
          </p:cNvPicPr>
          <p:nvPr/>
        </p:nvPicPr>
        <p:blipFill>
          <a:blip r:embed="rId7"/>
          <a:stretch>
            <a:fillRect/>
          </a:stretch>
        </p:blipFill>
        <p:spPr>
          <a:xfrm>
            <a:off x="7680584" y="1543087"/>
            <a:ext cx="1419861" cy="1290089"/>
          </a:xfrm>
          <a:prstGeom prst="rect">
            <a:avLst/>
          </a:prstGeom>
        </p:spPr>
      </p:pic>
      <p:pic>
        <p:nvPicPr>
          <p:cNvPr id="17" name="Picture 16">
            <a:extLst>
              <a:ext uri="{FF2B5EF4-FFF2-40B4-BE49-F238E27FC236}">
                <a16:creationId xmlns:a16="http://schemas.microsoft.com/office/drawing/2014/main" id="{4024ECA6-5D59-1840-AE10-232CFE36AA92}"/>
              </a:ext>
            </a:extLst>
          </p:cNvPr>
          <p:cNvPicPr>
            <a:picLocks noChangeAspect="1"/>
          </p:cNvPicPr>
          <p:nvPr/>
        </p:nvPicPr>
        <p:blipFill>
          <a:blip r:embed="rId8"/>
          <a:stretch>
            <a:fillRect/>
          </a:stretch>
        </p:blipFill>
        <p:spPr>
          <a:xfrm>
            <a:off x="7630903" y="2858742"/>
            <a:ext cx="1524262" cy="1474773"/>
          </a:xfrm>
          <a:prstGeom prst="rect">
            <a:avLst/>
          </a:prstGeom>
        </p:spPr>
      </p:pic>
      <p:pic>
        <p:nvPicPr>
          <p:cNvPr id="19" name="Picture 18">
            <a:extLst>
              <a:ext uri="{FF2B5EF4-FFF2-40B4-BE49-F238E27FC236}">
                <a16:creationId xmlns:a16="http://schemas.microsoft.com/office/drawing/2014/main" id="{64FD332F-6A12-1D40-88FB-A67777395A00}"/>
              </a:ext>
            </a:extLst>
          </p:cNvPr>
          <p:cNvPicPr>
            <a:picLocks noChangeAspect="1"/>
          </p:cNvPicPr>
          <p:nvPr/>
        </p:nvPicPr>
        <p:blipFill>
          <a:blip r:embed="rId9"/>
          <a:stretch>
            <a:fillRect/>
          </a:stretch>
        </p:blipFill>
        <p:spPr>
          <a:xfrm>
            <a:off x="1211235" y="1391952"/>
            <a:ext cx="3485215" cy="3137552"/>
          </a:xfrm>
          <a:prstGeom prst="rect">
            <a:avLst/>
          </a:prstGeom>
        </p:spPr>
      </p:pic>
      <p:sp>
        <p:nvSpPr>
          <p:cNvPr id="20" name="TextBox 19">
            <a:extLst>
              <a:ext uri="{FF2B5EF4-FFF2-40B4-BE49-F238E27FC236}">
                <a16:creationId xmlns:a16="http://schemas.microsoft.com/office/drawing/2014/main" id="{0A6379A3-DFEA-D044-9611-B2B20516B0C8}"/>
              </a:ext>
            </a:extLst>
          </p:cNvPr>
          <p:cNvSpPr txBox="1"/>
          <p:nvPr/>
        </p:nvSpPr>
        <p:spPr>
          <a:xfrm>
            <a:off x="1957681" y="951281"/>
            <a:ext cx="3148147" cy="369332"/>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Configuration Space</a:t>
            </a:r>
          </a:p>
        </p:txBody>
      </p:sp>
      <p:sp>
        <p:nvSpPr>
          <p:cNvPr id="28" name="TextBox 27">
            <a:extLst>
              <a:ext uri="{FF2B5EF4-FFF2-40B4-BE49-F238E27FC236}">
                <a16:creationId xmlns:a16="http://schemas.microsoft.com/office/drawing/2014/main" id="{0513E207-C829-564F-A769-6114B87AC9F0}"/>
              </a:ext>
            </a:extLst>
          </p:cNvPr>
          <p:cNvSpPr txBox="1"/>
          <p:nvPr/>
        </p:nvSpPr>
        <p:spPr>
          <a:xfrm>
            <a:off x="6106510" y="988530"/>
            <a:ext cx="3148147" cy="369332"/>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Work Space</a:t>
            </a:r>
          </a:p>
        </p:txBody>
      </p:sp>
      <p:sp>
        <p:nvSpPr>
          <p:cNvPr id="2" name="TextBox 1">
            <a:extLst>
              <a:ext uri="{FF2B5EF4-FFF2-40B4-BE49-F238E27FC236}">
                <a16:creationId xmlns:a16="http://schemas.microsoft.com/office/drawing/2014/main" id="{DFAE2D2E-1359-7346-8639-B4A83CE68F28}"/>
              </a:ext>
            </a:extLst>
          </p:cNvPr>
          <p:cNvSpPr txBox="1"/>
          <p:nvPr/>
        </p:nvSpPr>
        <p:spPr>
          <a:xfrm>
            <a:off x="2861590" y="5301477"/>
            <a:ext cx="6976094" cy="954107"/>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latin typeface="Times New Roman" panose="02020603050405020304" pitchFamily="18" charset="0"/>
                <a:cs typeface="Times New Roman" panose="02020603050405020304" pitchFamily="18" charset="0"/>
              </a:rPr>
              <a:t>The minimum distance between the manipulator and obstacles.</a:t>
            </a:r>
          </a:p>
          <a:p>
            <a:pPr marL="285750" indent="-285750">
              <a:buFont typeface="Arial" panose="020B0604020202020204" pitchFamily="34" charset="0"/>
              <a:buChar char="•"/>
            </a:pPr>
            <a:r>
              <a:rPr lang="en-US" sz="2000" u="sng" dirty="0">
                <a:latin typeface="Times New Roman" panose="02020603050405020304" pitchFamily="18" charset="0"/>
                <a:cs typeface="Times New Roman" panose="02020603050405020304" pitchFamily="18" charset="0"/>
              </a:rPr>
              <a:t>The gradient of that distance.</a:t>
            </a:r>
          </a:p>
          <a:p>
            <a:endParaRPr lang="en-JP"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01CF682-3BF0-6647-AD4B-01F6E2B6A485}"/>
              </a:ext>
            </a:extLst>
          </p:cNvPr>
          <p:cNvSpPr txBox="1"/>
          <p:nvPr/>
        </p:nvSpPr>
        <p:spPr>
          <a:xfrm>
            <a:off x="2167976" y="4742627"/>
            <a:ext cx="831806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CDF directly models the distance field in the robot’s configuration space</a:t>
            </a:r>
            <a:endParaRPr lang="en-JP" sz="2000" b="1" dirty="0"/>
          </a:p>
        </p:txBody>
      </p:sp>
    </p:spTree>
    <p:extLst>
      <p:ext uri="{BB962C8B-B14F-4D97-AF65-F5344CB8AC3E}">
        <p14:creationId xmlns:p14="http://schemas.microsoft.com/office/powerpoint/2010/main" val="1810409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5</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20762" y="282381"/>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Problem</a:t>
            </a:r>
          </a:p>
        </p:txBody>
      </p:sp>
      <p:sp>
        <p:nvSpPr>
          <p:cNvPr id="24" name="TextBox 23">
            <a:extLst>
              <a:ext uri="{FF2B5EF4-FFF2-40B4-BE49-F238E27FC236}">
                <a16:creationId xmlns:a16="http://schemas.microsoft.com/office/drawing/2014/main" id="{89C2A3A1-8301-3947-ADE0-B947A0CE0F8C}"/>
              </a:ext>
            </a:extLst>
          </p:cNvPr>
          <p:cNvSpPr txBox="1"/>
          <p:nvPr/>
        </p:nvSpPr>
        <p:spPr>
          <a:xfrm>
            <a:off x="161616" y="479832"/>
            <a:ext cx="581876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Optimization based motion planning method</a:t>
            </a:r>
            <a:endParaRPr lang="en-JP" sz="2000" b="1"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B2F83B19-6B3A-9F47-A46F-863CE13ABFA0}"/>
              </a:ext>
            </a:extLst>
          </p:cNvPr>
          <p:cNvGrpSpPr/>
          <p:nvPr/>
        </p:nvGrpSpPr>
        <p:grpSpPr>
          <a:xfrm>
            <a:off x="5319757" y="838130"/>
            <a:ext cx="7151644" cy="4276404"/>
            <a:chOff x="69854" y="879942"/>
            <a:chExt cx="8482433" cy="4596457"/>
          </a:xfrm>
        </p:grpSpPr>
        <p:pic>
          <p:nvPicPr>
            <p:cNvPr id="9" name="Picture 8">
              <a:extLst>
                <a:ext uri="{FF2B5EF4-FFF2-40B4-BE49-F238E27FC236}">
                  <a16:creationId xmlns:a16="http://schemas.microsoft.com/office/drawing/2014/main" id="{82F7FF65-6A95-B041-80E6-EAA4CD020721}"/>
                </a:ext>
              </a:extLst>
            </p:cNvPr>
            <p:cNvPicPr>
              <a:picLocks noChangeAspect="1"/>
            </p:cNvPicPr>
            <p:nvPr/>
          </p:nvPicPr>
          <p:blipFill>
            <a:blip r:embed="rId3"/>
            <a:stretch>
              <a:fillRect/>
            </a:stretch>
          </p:blipFill>
          <p:spPr>
            <a:xfrm>
              <a:off x="3531755" y="879942"/>
              <a:ext cx="4129475" cy="3302062"/>
            </a:xfrm>
            <a:prstGeom prst="rect">
              <a:avLst/>
            </a:prstGeom>
          </p:spPr>
        </p:pic>
        <p:sp>
          <p:nvSpPr>
            <p:cNvPr id="10" name="TextBox 9">
              <a:extLst>
                <a:ext uri="{FF2B5EF4-FFF2-40B4-BE49-F238E27FC236}">
                  <a16:creationId xmlns:a16="http://schemas.microsoft.com/office/drawing/2014/main" id="{523780C0-D91A-C645-B7A7-1C0823048261}"/>
                </a:ext>
              </a:extLst>
            </p:cNvPr>
            <p:cNvSpPr txBox="1"/>
            <p:nvPr/>
          </p:nvSpPr>
          <p:spPr>
            <a:xfrm>
              <a:off x="4463924" y="4396339"/>
              <a:ext cx="4088363" cy="468216"/>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Matt Zucker, </a:t>
              </a:r>
              <a:r>
                <a:rPr lang="en-JP" i="1" dirty="0">
                  <a:latin typeface="Times New Roman" panose="02020603050405020304" pitchFamily="18" charset="0"/>
                  <a:cs typeface="Times New Roman" panose="02020603050405020304" pitchFamily="18" charset="0"/>
                </a:rPr>
                <a:t>IJRR</a:t>
              </a:r>
              <a:r>
                <a:rPr lang="en-JP" dirty="0">
                  <a:latin typeface="Times New Roman" panose="02020603050405020304" pitchFamily="18" charset="0"/>
                  <a:cs typeface="Times New Roman" panose="02020603050405020304" pitchFamily="18" charset="0"/>
                </a:rPr>
                <a:t>, 2013</a:t>
              </a:r>
            </a:p>
          </p:txBody>
        </p:sp>
        <p:cxnSp>
          <p:nvCxnSpPr>
            <p:cNvPr id="11" name="Straight Arrow Connector 10">
              <a:extLst>
                <a:ext uri="{FF2B5EF4-FFF2-40B4-BE49-F238E27FC236}">
                  <a16:creationId xmlns:a16="http://schemas.microsoft.com/office/drawing/2014/main" id="{514B31D9-1FD9-FE49-8824-F48A523D08E7}"/>
                </a:ext>
              </a:extLst>
            </p:cNvPr>
            <p:cNvCxnSpPr>
              <a:cxnSpLocks/>
            </p:cNvCxnSpPr>
            <p:nvPr/>
          </p:nvCxnSpPr>
          <p:spPr>
            <a:xfrm flipH="1">
              <a:off x="4077863" y="3127394"/>
              <a:ext cx="998825" cy="16827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8EF08E-B093-9E4E-9B90-E671224FFB03}"/>
                </a:ext>
              </a:extLst>
            </p:cNvPr>
            <p:cNvSpPr txBox="1"/>
            <p:nvPr/>
          </p:nvSpPr>
          <p:spPr>
            <a:xfrm>
              <a:off x="960911" y="4810187"/>
              <a:ext cx="5240977" cy="666212"/>
            </a:xfrm>
            <a:prstGeom prst="rect">
              <a:avLst/>
            </a:prstGeom>
            <a:noFill/>
          </p:spPr>
          <p:txBody>
            <a:bodyPr wrap="square" rtlCol="0">
              <a:spAutoFit/>
            </a:bodyPr>
            <a:lstStyle/>
            <a:p>
              <a:pPr algn="ctr"/>
              <a:r>
                <a:rPr lang="en-JP" sz="1600" dirty="0">
                  <a:latin typeface="Times New Roman" panose="02020603050405020304" pitchFamily="18" charset="0"/>
                  <a:cs typeface="Times New Roman" panose="02020603050405020304" pitchFamily="18" charset="0"/>
                </a:rPr>
                <a:t>Gradient information in CDF</a:t>
              </a:r>
            </a:p>
            <a:p>
              <a:pPr algn="ctr"/>
              <a:r>
                <a:rPr lang="en-JP" sz="1600" dirty="0">
                  <a:latin typeface="Times New Roman" panose="02020603050405020304" pitchFamily="18" charset="0"/>
                  <a:cs typeface="Times New Roman" panose="02020603050405020304" pitchFamily="18" charset="0"/>
                </a:rPr>
                <a:t>Fastest direction away from obstacles</a:t>
              </a:r>
            </a:p>
          </p:txBody>
        </p:sp>
        <p:pic>
          <p:nvPicPr>
            <p:cNvPr id="6" name="Picture 5">
              <a:extLst>
                <a:ext uri="{FF2B5EF4-FFF2-40B4-BE49-F238E27FC236}">
                  <a16:creationId xmlns:a16="http://schemas.microsoft.com/office/drawing/2014/main" id="{2F8D21FC-905E-AB44-80A5-7C048C204B6A}"/>
                </a:ext>
              </a:extLst>
            </p:cNvPr>
            <p:cNvPicPr>
              <a:picLocks noChangeAspect="1"/>
            </p:cNvPicPr>
            <p:nvPr/>
          </p:nvPicPr>
          <p:blipFill>
            <a:blip r:embed="rId4"/>
            <a:stretch>
              <a:fillRect/>
            </a:stretch>
          </p:blipFill>
          <p:spPr>
            <a:xfrm>
              <a:off x="69854" y="1061175"/>
              <a:ext cx="3461901" cy="3495512"/>
            </a:xfrm>
            <a:prstGeom prst="rect">
              <a:avLst/>
            </a:prstGeom>
          </p:spPr>
        </p:pic>
        <p:cxnSp>
          <p:nvCxnSpPr>
            <p:cNvPr id="28" name="Straight Arrow Connector 27">
              <a:extLst>
                <a:ext uri="{FF2B5EF4-FFF2-40B4-BE49-F238E27FC236}">
                  <a16:creationId xmlns:a16="http://schemas.microsoft.com/office/drawing/2014/main" id="{BCAD8AB6-CBD0-B442-9089-91B7C20D330C}"/>
                </a:ext>
              </a:extLst>
            </p:cNvPr>
            <p:cNvCxnSpPr>
              <a:cxnSpLocks/>
            </p:cNvCxnSpPr>
            <p:nvPr/>
          </p:nvCxnSpPr>
          <p:spPr>
            <a:xfrm>
              <a:off x="1921538" y="3194555"/>
              <a:ext cx="635454" cy="6483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F832B5-CD52-614F-B9F2-2F4EB356518C}"/>
                    </a:ext>
                  </a:extLst>
                </p:cNvPr>
                <p:cNvSpPr txBox="1"/>
                <p:nvPr/>
              </p:nvSpPr>
              <p:spPr>
                <a:xfrm>
                  <a:off x="2105695" y="3182779"/>
                  <a:ext cx="55457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JP"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oMath>
                    </m:oMathPara>
                  </a14:m>
                  <a:endParaRPr lang="en-JP" sz="1600" dirty="0"/>
                </a:p>
              </p:txBody>
            </p:sp>
          </mc:Choice>
          <mc:Fallback xmlns="">
            <p:sp>
              <p:nvSpPr>
                <p:cNvPr id="31" name="TextBox 30">
                  <a:extLst>
                    <a:ext uri="{FF2B5EF4-FFF2-40B4-BE49-F238E27FC236}">
                      <a16:creationId xmlns:a16="http://schemas.microsoft.com/office/drawing/2014/main" id="{84F832B5-CD52-614F-B9F2-2F4EB356518C}"/>
                    </a:ext>
                  </a:extLst>
                </p:cNvPr>
                <p:cNvSpPr txBox="1">
                  <a:spLocks noRot="1" noChangeAspect="1" noMove="1" noResize="1" noEditPoints="1" noAdjustHandles="1" noChangeArrowheads="1" noChangeShapeType="1" noTextEdit="1"/>
                </p:cNvSpPr>
                <p:nvPr/>
              </p:nvSpPr>
              <p:spPr>
                <a:xfrm>
                  <a:off x="2105695" y="3182779"/>
                  <a:ext cx="554574" cy="246221"/>
                </a:xfrm>
                <a:prstGeom prst="rect">
                  <a:avLst/>
                </a:prstGeom>
                <a:blipFill>
                  <a:blip r:embed="rId5"/>
                  <a:stretch>
                    <a:fillRect l="-16667" r="-33333" b="-50000"/>
                  </a:stretch>
                </a:blipFill>
              </p:spPr>
              <p:txBody>
                <a:bodyPr/>
                <a:lstStyle/>
                <a:p>
                  <a:r>
                    <a:rPr lang="en-JP">
                      <a:noFill/>
                    </a:rPr>
                    <a:t> </a:t>
                  </a:r>
                </a:p>
              </p:txBody>
            </p:sp>
          </mc:Fallback>
        </mc:AlternateContent>
        <p:cxnSp>
          <p:nvCxnSpPr>
            <p:cNvPr id="38" name="Straight Arrow Connector 37">
              <a:extLst>
                <a:ext uri="{FF2B5EF4-FFF2-40B4-BE49-F238E27FC236}">
                  <a16:creationId xmlns:a16="http://schemas.microsoft.com/office/drawing/2014/main" id="{5FE37A6E-70C2-E742-A400-8B89FBD11AA7}"/>
                </a:ext>
              </a:extLst>
            </p:cNvPr>
            <p:cNvCxnSpPr>
              <a:cxnSpLocks/>
            </p:cNvCxnSpPr>
            <p:nvPr/>
          </p:nvCxnSpPr>
          <p:spPr>
            <a:xfrm>
              <a:off x="2420253" y="3435583"/>
              <a:ext cx="1161147" cy="10445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49" name="Picture 48">
            <a:extLst>
              <a:ext uri="{FF2B5EF4-FFF2-40B4-BE49-F238E27FC236}">
                <a16:creationId xmlns:a16="http://schemas.microsoft.com/office/drawing/2014/main" id="{C95B5996-DA07-A542-A1CF-46F2A093C552}"/>
              </a:ext>
            </a:extLst>
          </p:cNvPr>
          <p:cNvPicPr>
            <a:picLocks noChangeAspect="1"/>
          </p:cNvPicPr>
          <p:nvPr/>
        </p:nvPicPr>
        <p:blipFill>
          <a:blip r:embed="rId6"/>
          <a:stretch>
            <a:fillRect/>
          </a:stretch>
        </p:blipFill>
        <p:spPr>
          <a:xfrm>
            <a:off x="442878" y="2298424"/>
            <a:ext cx="5296812" cy="2231334"/>
          </a:xfrm>
          <a:prstGeom prst="rect">
            <a:avLst/>
          </a:prstGeom>
        </p:spPr>
      </p:pic>
      <p:sp>
        <p:nvSpPr>
          <p:cNvPr id="50" name="TextBox 49">
            <a:extLst>
              <a:ext uri="{FF2B5EF4-FFF2-40B4-BE49-F238E27FC236}">
                <a16:creationId xmlns:a16="http://schemas.microsoft.com/office/drawing/2014/main" id="{10DA1581-2C21-A74C-8F33-38235D4D712C}"/>
              </a:ext>
            </a:extLst>
          </p:cNvPr>
          <p:cNvSpPr txBox="1"/>
          <p:nvPr/>
        </p:nvSpPr>
        <p:spPr>
          <a:xfrm>
            <a:off x="161616" y="1532779"/>
            <a:ext cx="476618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Formulate the motion planning as a quadratic optimization problem</a:t>
            </a:r>
            <a:r>
              <a:rPr lang="en-US" altLang="zh-CN" dirty="0">
                <a:latin typeface="Times New Roman" panose="02020603050405020304" pitchFamily="18" charset="0"/>
                <a:cs typeface="Times New Roman" panose="02020603050405020304" pitchFamily="18" charset="0"/>
              </a:rPr>
              <a:t>:</a:t>
            </a:r>
            <a:endParaRPr lang="en-JP"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69615471-1724-E349-978C-9A60B26A7A18}"/>
              </a:ext>
            </a:extLst>
          </p:cNvPr>
          <p:cNvSpPr txBox="1"/>
          <p:nvPr/>
        </p:nvSpPr>
        <p:spPr>
          <a:xfrm>
            <a:off x="50925" y="3396187"/>
            <a:ext cx="2654300" cy="338554"/>
          </a:xfrm>
          <a:prstGeom prst="rect">
            <a:avLst/>
          </a:prstGeom>
          <a:noFill/>
        </p:spPr>
        <p:txBody>
          <a:bodyPr wrap="square" rtlCol="0">
            <a:spAutoFit/>
          </a:bodyPr>
          <a:lstStyle/>
          <a:p>
            <a:r>
              <a:rPr lang="en-JP" sz="1600" dirty="0">
                <a:solidFill>
                  <a:srgbClr val="FF0000"/>
                </a:solidFill>
                <a:latin typeface="Times New Roman" panose="02020603050405020304" pitchFamily="18" charset="0"/>
                <a:cs typeface="Times New Roman" panose="02020603050405020304" pitchFamily="18" charset="0"/>
              </a:rPr>
              <a:t>Dynamic constraint</a:t>
            </a:r>
          </a:p>
        </p:txBody>
      </p:sp>
      <p:sp>
        <p:nvSpPr>
          <p:cNvPr id="53" name="TextBox 52">
            <a:extLst>
              <a:ext uri="{FF2B5EF4-FFF2-40B4-BE49-F238E27FC236}">
                <a16:creationId xmlns:a16="http://schemas.microsoft.com/office/drawing/2014/main" id="{C3DCB1F2-4A7D-DF43-893F-2D64D16B9712}"/>
              </a:ext>
            </a:extLst>
          </p:cNvPr>
          <p:cNvSpPr txBox="1"/>
          <p:nvPr/>
        </p:nvSpPr>
        <p:spPr>
          <a:xfrm>
            <a:off x="50925" y="3760655"/>
            <a:ext cx="2654300" cy="338554"/>
          </a:xfrm>
          <a:prstGeom prst="rect">
            <a:avLst/>
          </a:prstGeom>
          <a:noFill/>
        </p:spPr>
        <p:txBody>
          <a:bodyPr wrap="square" rtlCol="0">
            <a:spAutoFit/>
          </a:bodyPr>
          <a:lstStyle/>
          <a:p>
            <a:r>
              <a:rPr lang="en-JP" sz="1600" dirty="0">
                <a:solidFill>
                  <a:srgbClr val="FF0000"/>
                </a:solidFill>
                <a:latin typeface="Times New Roman" panose="02020603050405020304" pitchFamily="18" charset="0"/>
                <a:cs typeface="Times New Roman" panose="02020603050405020304" pitchFamily="18" charset="0"/>
              </a:rPr>
              <a:t>Joint limit</a:t>
            </a:r>
          </a:p>
        </p:txBody>
      </p:sp>
      <p:sp>
        <p:nvSpPr>
          <p:cNvPr id="54" name="TextBox 53">
            <a:extLst>
              <a:ext uri="{FF2B5EF4-FFF2-40B4-BE49-F238E27FC236}">
                <a16:creationId xmlns:a16="http://schemas.microsoft.com/office/drawing/2014/main" id="{2C7E8D15-760A-DD45-8359-E99EA238D672}"/>
              </a:ext>
            </a:extLst>
          </p:cNvPr>
          <p:cNvSpPr txBox="1"/>
          <p:nvPr/>
        </p:nvSpPr>
        <p:spPr>
          <a:xfrm>
            <a:off x="37904" y="4099209"/>
            <a:ext cx="2654300" cy="338554"/>
          </a:xfrm>
          <a:prstGeom prst="rect">
            <a:avLst/>
          </a:prstGeom>
          <a:noFill/>
        </p:spPr>
        <p:txBody>
          <a:bodyPr wrap="square" rtlCol="0">
            <a:spAutoFit/>
          </a:bodyPr>
          <a:lstStyle/>
          <a:p>
            <a:r>
              <a:rPr lang="en-JP" sz="1600" dirty="0">
                <a:solidFill>
                  <a:srgbClr val="FF0000"/>
                </a:solidFill>
                <a:latin typeface="Times New Roman" panose="02020603050405020304" pitchFamily="18" charset="0"/>
                <a:cs typeface="Times New Roman" panose="02020603050405020304" pitchFamily="18" charset="0"/>
              </a:rPr>
              <a:t>Obs avoidance</a:t>
            </a:r>
          </a:p>
        </p:txBody>
      </p:sp>
      <p:sp>
        <p:nvSpPr>
          <p:cNvPr id="55" name="TextBox 54">
            <a:extLst>
              <a:ext uri="{FF2B5EF4-FFF2-40B4-BE49-F238E27FC236}">
                <a16:creationId xmlns:a16="http://schemas.microsoft.com/office/drawing/2014/main" id="{01E7D02F-650D-ED49-B826-953E5BD8532F}"/>
              </a:ext>
            </a:extLst>
          </p:cNvPr>
          <p:cNvSpPr txBox="1"/>
          <p:nvPr/>
        </p:nvSpPr>
        <p:spPr>
          <a:xfrm>
            <a:off x="2155555" y="2083709"/>
            <a:ext cx="3748301" cy="338554"/>
          </a:xfrm>
          <a:prstGeom prst="rect">
            <a:avLst/>
          </a:prstGeom>
          <a:noFill/>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End-posture error minimization</a:t>
            </a:r>
            <a:endParaRPr lang="en-JP" sz="1600" dirty="0">
              <a:solidFill>
                <a:srgbClr val="FF0000"/>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88AEB9DE-5F26-7347-AFDF-DE049DF7347B}"/>
              </a:ext>
            </a:extLst>
          </p:cNvPr>
          <p:cNvSpPr txBox="1"/>
          <p:nvPr/>
        </p:nvSpPr>
        <p:spPr>
          <a:xfrm>
            <a:off x="377648" y="5311985"/>
            <a:ext cx="11074400"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Motion planning is inherently </a:t>
            </a:r>
            <a:r>
              <a:rPr lang="en-US" sz="2000" b="1" u="sng" dirty="0">
                <a:latin typeface="Times New Roman" panose="02020603050405020304" pitchFamily="18" charset="0"/>
                <a:cs typeface="Times New Roman" panose="02020603050405020304" pitchFamily="18" charset="0"/>
              </a:rPr>
              <a:t>non-convex</a:t>
            </a:r>
            <a:r>
              <a:rPr lang="en-US"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Optimization formulation approximates it as </a:t>
            </a:r>
            <a:r>
              <a:rPr lang="en-US" sz="2000" b="1" u="sng" dirty="0">
                <a:latin typeface="Times New Roman" panose="02020603050405020304" pitchFamily="18" charset="0"/>
                <a:cs typeface="Times New Roman" panose="02020603050405020304" pitchFamily="18" charset="0"/>
              </a:rPr>
              <a:t>convex</a:t>
            </a:r>
            <a:r>
              <a:rPr lang="en-US" altLang="zh-CN" sz="2000" b="1" u="sng"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This simplification may result in </a:t>
            </a:r>
            <a:r>
              <a:rPr lang="en-US" sz="2000" b="1" u="sng" dirty="0">
                <a:latin typeface="Times New Roman" panose="02020603050405020304" pitchFamily="18" charset="0"/>
                <a:cs typeface="Times New Roman" panose="02020603050405020304" pitchFamily="18" charset="0"/>
              </a:rPr>
              <a:t>local optimal solutions</a:t>
            </a:r>
            <a:r>
              <a:rPr lang="en-US" altLang="zh-CN"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94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6</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Realted Work</a:t>
            </a:r>
          </a:p>
        </p:txBody>
      </p:sp>
      <p:sp>
        <p:nvSpPr>
          <p:cNvPr id="32" name="TextBox 31">
            <a:extLst>
              <a:ext uri="{FF2B5EF4-FFF2-40B4-BE49-F238E27FC236}">
                <a16:creationId xmlns:a16="http://schemas.microsoft.com/office/drawing/2014/main" id="{256E0603-B7EB-5342-8FDE-A7D55CF42C14}"/>
              </a:ext>
            </a:extLst>
          </p:cNvPr>
          <p:cNvSpPr txBox="1"/>
          <p:nvPr/>
        </p:nvSpPr>
        <p:spPr>
          <a:xfrm>
            <a:off x="161617" y="479832"/>
            <a:ext cx="500671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Model Predictive Path Integral (MPPI)</a:t>
            </a:r>
            <a:endParaRPr lang="en-JP" sz="2000" b="1" dirty="0">
              <a:latin typeface="Times New Roman" panose="02020603050405020304" pitchFamily="18" charset="0"/>
              <a:cs typeface="Times New Roman" panose="02020603050405020304" pitchFamily="18" charset="0"/>
            </a:endParaRPr>
          </a:p>
        </p:txBody>
      </p:sp>
      <p:pic>
        <p:nvPicPr>
          <p:cNvPr id="10" name="anim_mppi_original" descr="anim_mppi_original">
            <a:hlinkClick r:id="" action="ppaction://media"/>
            <a:extLst>
              <a:ext uri="{FF2B5EF4-FFF2-40B4-BE49-F238E27FC236}">
                <a16:creationId xmlns:a16="http://schemas.microsoft.com/office/drawing/2014/main" id="{5A9CD11E-DC22-3444-9F5F-FD1D3CC086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7741" y="941497"/>
            <a:ext cx="9114213" cy="4405203"/>
          </a:xfrm>
          <a:prstGeom prst="rect">
            <a:avLst/>
          </a:prstGeom>
        </p:spPr>
      </p:pic>
      <p:sp>
        <p:nvSpPr>
          <p:cNvPr id="11" name="TextBox 10">
            <a:extLst>
              <a:ext uri="{FF2B5EF4-FFF2-40B4-BE49-F238E27FC236}">
                <a16:creationId xmlns:a16="http://schemas.microsoft.com/office/drawing/2014/main" id="{1377CCF1-67A0-774D-B740-09149C5CE458}"/>
              </a:ext>
            </a:extLst>
          </p:cNvPr>
          <p:cNvSpPr txBox="1"/>
          <p:nvPr/>
        </p:nvSpPr>
        <p:spPr>
          <a:xfrm>
            <a:off x="582517" y="5386704"/>
            <a:ext cx="10782300"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MPPI is a sampling-based control method that updates the action distribution by evaluating the cost of sampled trajectories.</a:t>
            </a:r>
            <a:endParaRPr lang="en-JP"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276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7</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Problem</a:t>
            </a:r>
          </a:p>
        </p:txBody>
      </p:sp>
      <p:pic>
        <p:nvPicPr>
          <p:cNvPr id="32" name="Picture 31">
            <a:extLst>
              <a:ext uri="{FF2B5EF4-FFF2-40B4-BE49-F238E27FC236}">
                <a16:creationId xmlns:a16="http://schemas.microsoft.com/office/drawing/2014/main" id="{9D293AEE-0048-BB45-B6BD-AF51C4014EB3}"/>
              </a:ext>
            </a:extLst>
          </p:cNvPr>
          <p:cNvPicPr>
            <a:picLocks noChangeAspect="1"/>
          </p:cNvPicPr>
          <p:nvPr/>
        </p:nvPicPr>
        <p:blipFill>
          <a:blip r:embed="rId3"/>
          <a:stretch>
            <a:fillRect/>
          </a:stretch>
        </p:blipFill>
        <p:spPr>
          <a:xfrm>
            <a:off x="295028" y="1661518"/>
            <a:ext cx="3662324" cy="3463689"/>
          </a:xfrm>
          <a:prstGeom prst="rect">
            <a:avLst/>
          </a:prstGeom>
        </p:spPr>
      </p:pic>
      <p:sp>
        <p:nvSpPr>
          <p:cNvPr id="33" name="TextBox 32">
            <a:extLst>
              <a:ext uri="{FF2B5EF4-FFF2-40B4-BE49-F238E27FC236}">
                <a16:creationId xmlns:a16="http://schemas.microsoft.com/office/drawing/2014/main" id="{33A7A081-1357-F547-9CEA-BAF0E54B6878}"/>
              </a:ext>
            </a:extLst>
          </p:cNvPr>
          <p:cNvSpPr txBox="1"/>
          <p:nvPr/>
        </p:nvSpPr>
        <p:spPr>
          <a:xfrm>
            <a:off x="4782231" y="909098"/>
            <a:ext cx="7031421" cy="2585323"/>
          </a:xfrm>
          <a:prstGeom prst="rect">
            <a:avLst/>
          </a:prstGeom>
          <a:noFill/>
        </p:spPr>
        <p:txBody>
          <a:bodyPr wrap="square">
            <a:spAutoFit/>
          </a:bodyPr>
          <a:lstStyle/>
          <a:p>
            <a:r>
              <a:rPr lang="en-JP" sz="1800" b="1" u="sng" dirty="0">
                <a:latin typeface="Times New Roman" panose="02020603050405020304" pitchFamily="18" charset="0"/>
                <a:cs typeface="Times New Roman" panose="02020603050405020304" pitchFamily="18" charset="0"/>
              </a:rPr>
              <a:t>Main flow:</a:t>
            </a:r>
          </a:p>
          <a:p>
            <a:endParaRPr lang="en-JP"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u="sng" dirty="0">
                <a:latin typeface="Times New Roman" panose="02020603050405020304" pitchFamily="18" charset="0"/>
                <a:cs typeface="Times New Roman" panose="02020603050405020304" pitchFamily="18" charset="0"/>
              </a:rPr>
              <a:t>Sample many control sequences from the current state.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Roll out trajectories under system dynamics.</a:t>
            </a:r>
          </a:p>
          <a:p>
            <a:pPr marL="285750" indent="-285750">
              <a:buFont typeface="Arial" panose="020B0604020202020204" pitchFamily="34" charset="0"/>
              <a:buChar char="•"/>
            </a:pPr>
            <a:r>
              <a:rPr lang="en-US" sz="1800" b="1" u="sng" dirty="0">
                <a:latin typeface="Times New Roman" panose="02020603050405020304" pitchFamily="18" charset="0"/>
                <a:cs typeface="Times New Roman" panose="02020603050405020304" pitchFamily="18" charset="0"/>
              </a:rPr>
              <a:t>Evaluate cumulative cost of each trajectory (obstacles, goal, joint limit, </a:t>
            </a:r>
            <a:r>
              <a:rPr lang="en-US" b="1" u="sng" dirty="0">
                <a:latin typeface="Times New Roman" panose="02020603050405020304" pitchFamily="18" charset="0"/>
                <a:cs typeface="Times New Roman" panose="02020603050405020304" pitchFamily="18" charset="0"/>
              </a:rPr>
              <a:t>m</a:t>
            </a:r>
            <a:r>
              <a:rPr lang="en-US" sz="1800" b="1" u="sng" dirty="0">
                <a:latin typeface="Times New Roman" panose="02020603050405020304" pitchFamily="18" charset="0"/>
                <a:cs typeface="Times New Roman" panose="02020603050405020304" pitchFamily="18" charset="0"/>
              </a:rPr>
              <a:t>anipulability etc.).</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Compute an exponential weighted average, favoring low-cost trajectories.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Apply the first control step, then repeat in a receding horizon manner.</a:t>
            </a:r>
            <a:endParaRPr lang="en-JP" sz="18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A7E673A7-8CD0-B942-BEBE-900382C6130D}"/>
              </a:ext>
            </a:extLst>
          </p:cNvPr>
          <p:cNvSpPr txBox="1"/>
          <p:nvPr/>
        </p:nvSpPr>
        <p:spPr>
          <a:xfrm>
            <a:off x="319273" y="816891"/>
            <a:ext cx="500671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Model Predictive Path Integral (MPPI)</a:t>
            </a:r>
            <a:endParaRPr lang="en-JP" sz="2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0B30FE9-8F89-F34D-9F93-BEA813D40D53}"/>
              </a:ext>
            </a:extLst>
          </p:cNvPr>
          <p:cNvSpPr txBox="1"/>
          <p:nvPr/>
        </p:nvSpPr>
        <p:spPr>
          <a:xfrm>
            <a:off x="4374931" y="3551865"/>
            <a:ext cx="6978869" cy="2031325"/>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Problem:</a:t>
            </a:r>
          </a:p>
          <a:p>
            <a:endParaRPr lang="en-US" b="1" u="sng"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At each step, </a:t>
            </a:r>
            <a:r>
              <a:rPr lang="en-US" b="1" i="1" dirty="0">
                <a:latin typeface="Times New Roman" panose="02020603050405020304" pitchFamily="18" charset="0"/>
                <a:cs typeface="Times New Roman" panose="02020603050405020304" pitchFamily="18" charset="0"/>
              </a:rPr>
              <a:t>N</a:t>
            </a:r>
            <a:r>
              <a:rPr lang="en-US" b="1" dirty="0">
                <a:latin typeface="Times New Roman" panose="02020603050405020304" pitchFamily="18" charset="0"/>
                <a:cs typeface="Times New Roman" panose="02020603050405020304" pitchFamily="18" charset="0"/>
              </a:rPr>
              <a:t> trajectories are sampled</a:t>
            </a:r>
            <a:r>
              <a:rPr lang="en-US" dirty="0">
                <a:latin typeface="Times New Roman" panose="02020603050405020304" pitchFamily="18" charset="0"/>
                <a:cs typeface="Times New Roman" panose="02020603050405020304" pitchFamily="18" charset="0"/>
              </a:rPr>
              <a:t>, and each trajectory has a </a:t>
            </a:r>
            <a:r>
              <a:rPr lang="en-US" b="1" dirty="0">
                <a:latin typeface="Times New Roman" panose="02020603050405020304" pitchFamily="18" charset="0"/>
                <a:cs typeface="Times New Roman" panose="02020603050405020304" pitchFamily="18" charset="0"/>
              </a:rPr>
              <a:t>length of </a:t>
            </a:r>
            <a:r>
              <a:rPr lang="en-US" b="1" i="1" dirty="0">
                <a:latin typeface="Times New Roman" panose="02020603050405020304" pitchFamily="18" charset="0"/>
                <a:cs typeface="Times New Roman" panose="02020603050405020304" pitchFamily="18" charset="0"/>
              </a:rPr>
              <a:t>H</a:t>
            </a:r>
            <a:r>
              <a:rPr lang="en-US" dirty="0">
                <a:latin typeface="Times New Roman" panose="02020603050405020304" pitchFamily="18" charset="0"/>
                <a:cs typeface="Times New Roman" panose="02020603050405020304" pitchFamily="18" charset="0"/>
              </a:rPr>
              <a:t>, making the overall computation time long.</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cost function units are inconsistent</a:t>
            </a:r>
            <a:r>
              <a:rPr lang="en-US" dirty="0">
                <a:latin typeface="Times New Roman" panose="02020603050405020304" pitchFamily="18" charset="0"/>
                <a:cs typeface="Times New Roman" panose="02020603050405020304" pitchFamily="18" charset="0"/>
              </a:rPr>
              <a:t>, and the </a:t>
            </a:r>
            <a:r>
              <a:rPr lang="en-US" b="1" dirty="0">
                <a:latin typeface="Times New Roman" panose="02020603050405020304" pitchFamily="18" charset="0"/>
                <a:cs typeface="Times New Roman" panose="02020603050405020304" pitchFamily="18" charset="0"/>
              </a:rPr>
              <a:t>collision detection</a:t>
            </a:r>
            <a:r>
              <a:rPr lang="en-US" dirty="0">
                <a:latin typeface="Times New Roman" panose="02020603050405020304" pitchFamily="18" charset="0"/>
                <a:cs typeface="Times New Roman" panose="02020603050405020304" pitchFamily="18" charset="0"/>
              </a:rPr>
              <a:t> within the cost function is </a:t>
            </a:r>
            <a:r>
              <a:rPr lang="en-US" b="1" dirty="0">
                <a:latin typeface="Times New Roman" panose="02020603050405020304" pitchFamily="18" charset="0"/>
                <a:cs typeface="Times New Roman" panose="02020603050405020304" pitchFamily="18" charset="0"/>
              </a:rPr>
              <a:t>time-consuming</a:t>
            </a:r>
            <a:r>
              <a:rPr lang="en-US" dirty="0">
                <a:latin typeface="Times New Roman" panose="02020603050405020304" pitchFamily="18" charset="0"/>
                <a:cs typeface="Times New Roman" panose="02020603050405020304" pitchFamily="18" charset="0"/>
              </a:rPr>
              <a:t>.</a:t>
            </a:r>
            <a:endParaRPr lang="en-JP"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2879537-4E6A-2742-BA4B-A9DAB73A6649}"/>
              </a:ext>
            </a:extLst>
          </p:cNvPr>
          <p:cNvSpPr txBox="1"/>
          <p:nvPr/>
        </p:nvSpPr>
        <p:spPr>
          <a:xfrm>
            <a:off x="4663965" y="5583190"/>
            <a:ext cx="6978869" cy="646331"/>
          </a:xfrm>
          <a:prstGeom prst="rect">
            <a:avLst/>
          </a:prstGeom>
          <a:noFill/>
        </p:spPr>
        <p:txBody>
          <a:bodyPr wrap="square" rtlCol="0">
            <a:spAutoFit/>
          </a:bodyPr>
          <a:lstStyle/>
          <a:p>
            <a:r>
              <a:rPr lang="en-JP" dirty="0">
                <a:latin typeface="Times New Roman" panose="02020603050405020304" pitchFamily="18" charset="0"/>
                <a:cs typeface="Times New Roman" panose="02020603050405020304" pitchFamily="18" charset="0"/>
              </a:rPr>
              <a:t>Trajectory cost : alpha1 * obstacles collision(+1 collision else 0) + alpha2 * joint limit (rad) + alpha3 * goal(m) + alpha4 * manipulability(None)</a:t>
            </a:r>
          </a:p>
        </p:txBody>
      </p:sp>
    </p:spTree>
    <p:extLst>
      <p:ext uri="{BB962C8B-B14F-4D97-AF65-F5344CB8AC3E}">
        <p14:creationId xmlns:p14="http://schemas.microsoft.com/office/powerpoint/2010/main" val="265495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8</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Method</a:t>
            </a:r>
          </a:p>
        </p:txBody>
      </p:sp>
      <p:sp>
        <p:nvSpPr>
          <p:cNvPr id="6" name="TextBox 5">
            <a:extLst>
              <a:ext uri="{FF2B5EF4-FFF2-40B4-BE49-F238E27FC236}">
                <a16:creationId xmlns:a16="http://schemas.microsoft.com/office/drawing/2014/main" id="{757C56F2-2E83-B04C-95A4-014FF8A8654A}"/>
              </a:ext>
            </a:extLst>
          </p:cNvPr>
          <p:cNvSpPr txBox="1"/>
          <p:nvPr/>
        </p:nvSpPr>
        <p:spPr>
          <a:xfrm>
            <a:off x="0" y="3121631"/>
            <a:ext cx="6432331" cy="2308324"/>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Optimization-based method</a:t>
            </a:r>
          </a:p>
          <a:p>
            <a:pPr algn="ctr"/>
            <a:r>
              <a:rPr lang="en-US" dirty="0">
                <a:latin typeface="Times New Roman" panose="02020603050405020304" pitchFamily="18" charset="0"/>
                <a:cs typeface="Times New Roman" panose="02020603050405020304" pitchFamily="18" charset="0"/>
              </a:rPr>
              <a:t>Uses gradient information</a:t>
            </a:r>
          </a:p>
          <a:p>
            <a:pPr algn="ctr"/>
            <a:r>
              <a:rPr lang="en-US" dirty="0">
                <a:latin typeface="Times New Roman" panose="02020603050405020304" pitchFamily="18" charset="0"/>
                <a:cs typeface="Times New Roman" panose="02020603050405020304" pitchFamily="18" charset="0"/>
              </a:rPr>
              <a:t>Transforms non-convex → convex, causing local optima</a:t>
            </a:r>
          </a:p>
          <a:p>
            <a:pPr algn="ctr"/>
            <a:endParaRPr lang="en-US"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Sampling-based method (MPPI)</a:t>
            </a:r>
          </a:p>
          <a:p>
            <a:pPr algn="ctr"/>
            <a:r>
              <a:rPr lang="en-US" dirty="0">
                <a:latin typeface="Times New Roman" panose="02020603050405020304" pitchFamily="18" charset="0"/>
                <a:cs typeface="Times New Roman" panose="02020603050405020304" pitchFamily="18" charset="0"/>
              </a:rPr>
              <a:t>No gradient used</a:t>
            </a:r>
          </a:p>
          <a:p>
            <a:pPr algn="ctr"/>
            <a:r>
              <a:rPr lang="en-US" dirty="0">
                <a:latin typeface="Times New Roman" panose="02020603050405020304" pitchFamily="18" charset="0"/>
                <a:cs typeface="Times New Roman" panose="02020603050405020304" pitchFamily="18" charset="0"/>
              </a:rPr>
              <a:t>Simulates many future trajectories → computationally expensive</a:t>
            </a:r>
          </a:p>
          <a:p>
            <a:pPr algn="ctr"/>
            <a:r>
              <a:rPr lang="en-US" dirty="0">
                <a:latin typeface="Times New Roman" panose="02020603050405020304" pitchFamily="18" charset="0"/>
                <a:cs typeface="Times New Roman" panose="02020603050405020304" pitchFamily="18" charset="0"/>
              </a:rPr>
              <a:t>Cost units inconsistent, difficult to tune</a:t>
            </a:r>
          </a:p>
        </p:txBody>
      </p:sp>
      <p:sp>
        <p:nvSpPr>
          <p:cNvPr id="7" name="TextBox 6">
            <a:extLst>
              <a:ext uri="{FF2B5EF4-FFF2-40B4-BE49-F238E27FC236}">
                <a16:creationId xmlns:a16="http://schemas.microsoft.com/office/drawing/2014/main" id="{534C01AC-16AE-5D4B-9D9F-94FB80254AF1}"/>
              </a:ext>
            </a:extLst>
          </p:cNvPr>
          <p:cNvSpPr txBox="1"/>
          <p:nvPr/>
        </p:nvSpPr>
        <p:spPr>
          <a:xfrm>
            <a:off x="7368858" y="3479275"/>
            <a:ext cx="3846130"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Utilize the </a:t>
            </a:r>
            <a:r>
              <a:rPr lang="en-US" b="1" dirty="0">
                <a:latin typeface="Times New Roman" panose="02020603050405020304" pitchFamily="18" charset="0"/>
                <a:cs typeface="Times New Roman" panose="02020603050405020304" pitchFamily="18" charset="0"/>
              </a:rPr>
              <a:t>gradient information provided by the CDF</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simplify the cost function of MPPI</a:t>
            </a:r>
            <a:r>
              <a:rPr lang="en-US"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77628187-0B7B-4347-9D5F-24E28FC79989}"/>
              </a:ext>
            </a:extLst>
          </p:cNvPr>
          <p:cNvSpPr txBox="1"/>
          <p:nvPr/>
        </p:nvSpPr>
        <p:spPr>
          <a:xfrm>
            <a:off x="796609" y="1074217"/>
            <a:ext cx="10418379" cy="1231106"/>
          </a:xfrm>
          <a:prstGeom prst="rect">
            <a:avLst/>
          </a:prstGeom>
          <a:noFill/>
        </p:spPr>
        <p:txBody>
          <a:bodyPr wrap="square" rtlCol="0">
            <a:spAutoFit/>
          </a:bodyPr>
          <a:lstStyle/>
          <a:p>
            <a:pPr algn="ctr"/>
            <a:r>
              <a:rPr lang="en-US" sz="2800" dirty="0">
                <a:solidFill>
                  <a:srgbClr val="000000"/>
                </a:solidFill>
                <a:effectLst/>
                <a:latin typeface="Times New Roman" panose="02020603050405020304" pitchFamily="18" charset="0"/>
                <a:cs typeface="Times New Roman" panose="02020603050405020304" pitchFamily="18" charset="0"/>
              </a:rPr>
              <a:t>One-Step Model Predictive Path Integral for Manipulator Motion</a:t>
            </a:r>
          </a:p>
          <a:p>
            <a:pPr algn="ctr"/>
            <a:r>
              <a:rPr lang="en-US" sz="2800" dirty="0">
                <a:solidFill>
                  <a:srgbClr val="000000"/>
                </a:solidFill>
                <a:effectLst/>
                <a:latin typeface="Times New Roman" panose="02020603050405020304" pitchFamily="18" charset="0"/>
                <a:cs typeface="Times New Roman" panose="02020603050405020304" pitchFamily="18" charset="0"/>
              </a:rPr>
              <a:t>Planning Using Configuration Space Distance Fields</a:t>
            </a:r>
          </a:p>
          <a:p>
            <a:endParaRPr lang="en-JP" dirty="0"/>
          </a:p>
        </p:txBody>
      </p:sp>
      <p:cxnSp>
        <p:nvCxnSpPr>
          <p:cNvPr id="10" name="Straight Arrow Connector 9">
            <a:extLst>
              <a:ext uri="{FF2B5EF4-FFF2-40B4-BE49-F238E27FC236}">
                <a16:creationId xmlns:a16="http://schemas.microsoft.com/office/drawing/2014/main" id="{1F405697-3ABE-5E4E-B86D-59312FBA2A5A}"/>
              </a:ext>
            </a:extLst>
          </p:cNvPr>
          <p:cNvCxnSpPr/>
          <p:nvPr/>
        </p:nvCxnSpPr>
        <p:spPr>
          <a:xfrm>
            <a:off x="6107616" y="4227902"/>
            <a:ext cx="11246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7F89A00-5200-024F-B9D1-84C67132349F}"/>
              </a:ext>
            </a:extLst>
          </p:cNvPr>
          <p:cNvSpPr txBox="1"/>
          <p:nvPr/>
        </p:nvSpPr>
        <p:spPr>
          <a:xfrm>
            <a:off x="8678381" y="2677655"/>
            <a:ext cx="1227083" cy="400110"/>
          </a:xfrm>
          <a:prstGeom prst="rect">
            <a:avLst/>
          </a:prstGeom>
          <a:noFill/>
        </p:spPr>
        <p:txBody>
          <a:bodyPr wrap="square" rtlCol="0">
            <a:spAutoFit/>
          </a:bodyPr>
          <a:lstStyle/>
          <a:p>
            <a:r>
              <a:rPr lang="en-JP" sz="2000" b="1" u="sng" dirty="0">
                <a:solidFill>
                  <a:srgbClr val="FF0000"/>
                </a:solidFill>
                <a:latin typeface="Times New Roman" panose="02020603050405020304" pitchFamily="18" charset="0"/>
                <a:cs typeface="Times New Roman" panose="02020603050405020304" pitchFamily="18" charset="0"/>
              </a:rPr>
              <a:t>Proposed</a:t>
            </a:r>
          </a:p>
        </p:txBody>
      </p:sp>
      <p:sp>
        <p:nvSpPr>
          <p:cNvPr id="16" name="TextBox 15">
            <a:extLst>
              <a:ext uri="{FF2B5EF4-FFF2-40B4-BE49-F238E27FC236}">
                <a16:creationId xmlns:a16="http://schemas.microsoft.com/office/drawing/2014/main" id="{407FBF53-CEF2-4940-8C32-FF2261513C61}"/>
              </a:ext>
            </a:extLst>
          </p:cNvPr>
          <p:cNvSpPr txBox="1"/>
          <p:nvPr/>
        </p:nvSpPr>
        <p:spPr>
          <a:xfrm>
            <a:off x="2450158" y="2677655"/>
            <a:ext cx="1342556" cy="400110"/>
          </a:xfrm>
          <a:prstGeom prst="rect">
            <a:avLst/>
          </a:prstGeom>
          <a:noFill/>
        </p:spPr>
        <p:txBody>
          <a:bodyPr wrap="square" rtlCol="0">
            <a:spAutoFit/>
          </a:bodyPr>
          <a:lstStyle/>
          <a:p>
            <a:r>
              <a:rPr lang="en-JP" sz="2000" b="1" u="sng" dirty="0">
                <a:solidFill>
                  <a:srgbClr val="FF0000"/>
                </a:solidFill>
                <a:latin typeface="Times New Roman" panose="02020603050405020304" pitchFamily="18" charset="0"/>
                <a:cs typeface="Times New Roman" panose="02020603050405020304" pitchFamily="18" charset="0"/>
              </a:rPr>
              <a:t>Problem</a:t>
            </a:r>
          </a:p>
        </p:txBody>
      </p:sp>
    </p:spTree>
    <p:extLst>
      <p:ext uri="{BB962C8B-B14F-4D97-AF65-F5344CB8AC3E}">
        <p14:creationId xmlns:p14="http://schemas.microsoft.com/office/powerpoint/2010/main" val="20939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4F2BAA-7DD3-ED44-A83C-B1997CF22DFF}"/>
              </a:ext>
            </a:extLst>
          </p:cNvPr>
          <p:cNvSpPr>
            <a:spLocks noGrp="1"/>
          </p:cNvSpPr>
          <p:nvPr>
            <p:ph type="dt" sz="half" idx="10"/>
          </p:nvPr>
        </p:nvSpPr>
        <p:spPr/>
        <p:txBody>
          <a:bodyPr/>
          <a:lstStyle/>
          <a:p>
            <a:r>
              <a:rPr lang="en-US" sz="2000" b="1" dirty="0"/>
              <a:t>2025/10/10</a:t>
            </a:r>
            <a:endParaRPr lang="en-JP" sz="2000" b="1" dirty="0"/>
          </a:p>
        </p:txBody>
      </p:sp>
      <p:sp>
        <p:nvSpPr>
          <p:cNvPr id="4" name="Footer Placeholder 3">
            <a:extLst>
              <a:ext uri="{FF2B5EF4-FFF2-40B4-BE49-F238E27FC236}">
                <a16:creationId xmlns:a16="http://schemas.microsoft.com/office/drawing/2014/main" id="{EA1A64B5-0E51-5D48-B9B9-A913E18A8520}"/>
              </a:ext>
            </a:extLst>
          </p:cNvPr>
          <p:cNvSpPr>
            <a:spLocks noGrp="1"/>
          </p:cNvSpPr>
          <p:nvPr>
            <p:ph type="ftr" sz="quarter" idx="11"/>
          </p:nvPr>
        </p:nvSpPr>
        <p:spPr/>
        <p:txBody>
          <a:bodyPr/>
          <a:lstStyle/>
          <a:p>
            <a:r>
              <a:rPr lang="en-JP" sz="2000" b="1" dirty="0"/>
              <a:t>Yulin LI</a:t>
            </a:r>
          </a:p>
        </p:txBody>
      </p:sp>
      <p:sp>
        <p:nvSpPr>
          <p:cNvPr id="5" name="Slide Number Placeholder 4">
            <a:extLst>
              <a:ext uri="{FF2B5EF4-FFF2-40B4-BE49-F238E27FC236}">
                <a16:creationId xmlns:a16="http://schemas.microsoft.com/office/drawing/2014/main" id="{BFADC3A8-4F7A-6343-A30F-2BF3109CF8B5}"/>
              </a:ext>
            </a:extLst>
          </p:cNvPr>
          <p:cNvSpPr>
            <a:spLocks noGrp="1"/>
          </p:cNvSpPr>
          <p:nvPr>
            <p:ph type="sldNum" sz="quarter" idx="12"/>
          </p:nvPr>
        </p:nvSpPr>
        <p:spPr/>
        <p:txBody>
          <a:bodyPr/>
          <a:lstStyle/>
          <a:p>
            <a:fld id="{1A345E64-76DA-B544-ABB5-26AF45E751B7}" type="slidenum">
              <a:rPr lang="en-JP" sz="2000" b="1" smtClean="0"/>
              <a:t>9</a:t>
            </a:fld>
            <a:endParaRPr lang="en-JP" sz="2000" b="1" dirty="0"/>
          </a:p>
        </p:txBody>
      </p:sp>
      <p:sp>
        <p:nvSpPr>
          <p:cNvPr id="27" name="TextBox 26">
            <a:extLst>
              <a:ext uri="{FF2B5EF4-FFF2-40B4-BE49-F238E27FC236}">
                <a16:creationId xmlns:a16="http://schemas.microsoft.com/office/drawing/2014/main" id="{07BC37F0-FE13-D642-BA6F-3CEE2D595E1B}"/>
              </a:ext>
            </a:extLst>
          </p:cNvPr>
          <p:cNvSpPr txBox="1"/>
          <p:nvPr/>
        </p:nvSpPr>
        <p:spPr>
          <a:xfrm>
            <a:off x="3531755" y="61710"/>
            <a:ext cx="4766187" cy="461665"/>
          </a:xfrm>
          <a:prstGeom prst="rect">
            <a:avLst/>
          </a:prstGeom>
          <a:noFill/>
        </p:spPr>
        <p:txBody>
          <a:bodyPr wrap="square" rtlCol="0">
            <a:spAutoFit/>
          </a:bodyPr>
          <a:lstStyle/>
          <a:p>
            <a:pPr algn="ctr"/>
            <a:r>
              <a:rPr lang="en-JP" sz="2400" b="1" dirty="0">
                <a:latin typeface="Times New Roman" panose="02020603050405020304" pitchFamily="18" charset="0"/>
                <a:cs typeface="Times New Roman" panose="02020603050405020304" pitchFamily="18" charset="0"/>
              </a:rPr>
              <a:t>Method</a:t>
            </a:r>
          </a:p>
        </p:txBody>
      </p:sp>
      <p:sp>
        <p:nvSpPr>
          <p:cNvPr id="12" name="TextBox 11">
            <a:extLst>
              <a:ext uri="{FF2B5EF4-FFF2-40B4-BE49-F238E27FC236}">
                <a16:creationId xmlns:a16="http://schemas.microsoft.com/office/drawing/2014/main" id="{B7437E63-3E75-1C47-A2CF-B795211F6FB8}"/>
              </a:ext>
            </a:extLst>
          </p:cNvPr>
          <p:cNvSpPr txBox="1"/>
          <p:nvPr/>
        </p:nvSpPr>
        <p:spPr>
          <a:xfrm>
            <a:off x="369779" y="662677"/>
            <a:ext cx="939652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1. Improved Model Predictive Path Integral with an Angle Based Cost Function</a:t>
            </a:r>
          </a:p>
        </p:txBody>
      </p:sp>
      <p:pic>
        <p:nvPicPr>
          <p:cNvPr id="13" name="Picture 12">
            <a:extLst>
              <a:ext uri="{FF2B5EF4-FFF2-40B4-BE49-F238E27FC236}">
                <a16:creationId xmlns:a16="http://schemas.microsoft.com/office/drawing/2014/main" id="{5CA5656F-2F40-3C4C-8CDC-A27FE36D8B8F}"/>
              </a:ext>
            </a:extLst>
          </p:cNvPr>
          <p:cNvPicPr>
            <a:picLocks noChangeAspect="1"/>
          </p:cNvPicPr>
          <p:nvPr/>
        </p:nvPicPr>
        <p:blipFill>
          <a:blip r:embed="rId3"/>
          <a:stretch>
            <a:fillRect/>
          </a:stretch>
        </p:blipFill>
        <p:spPr>
          <a:xfrm>
            <a:off x="169055" y="1574582"/>
            <a:ext cx="3167089" cy="3730559"/>
          </a:xfrm>
          <a:prstGeom prst="rect">
            <a:avLst/>
          </a:prstGeom>
        </p:spPr>
      </p:pic>
      <p:sp>
        <p:nvSpPr>
          <p:cNvPr id="14" name="TextBox 13">
            <a:extLst>
              <a:ext uri="{FF2B5EF4-FFF2-40B4-BE49-F238E27FC236}">
                <a16:creationId xmlns:a16="http://schemas.microsoft.com/office/drawing/2014/main" id="{BCA02A30-F999-6747-9463-1FA78B8DA659}"/>
              </a:ext>
            </a:extLst>
          </p:cNvPr>
          <p:cNvSpPr txBox="1"/>
          <p:nvPr/>
        </p:nvSpPr>
        <p:spPr>
          <a:xfrm>
            <a:off x="3668428" y="1432584"/>
            <a:ext cx="8354517"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Our loss function is based on a simple idea:</a:t>
            </a:r>
          </a:p>
          <a:p>
            <a:r>
              <a:rPr lang="en-US" sz="2000" dirty="0">
                <a:latin typeface="Times New Roman" panose="02020603050405020304" pitchFamily="18" charset="0"/>
                <a:cs typeface="Times New Roman" panose="02020603050405020304" pitchFamily="18" charset="0"/>
              </a:rPr>
              <a:t>1. </a:t>
            </a:r>
            <a:r>
              <a:rPr lang="en-US" sz="2000" u="sng" dirty="0">
                <a:latin typeface="Times New Roman" panose="02020603050405020304" pitchFamily="18" charset="0"/>
                <a:cs typeface="Times New Roman" panose="02020603050405020304" pitchFamily="18" charset="0"/>
              </a:rPr>
              <a:t>Penalize</a:t>
            </a:r>
            <a:r>
              <a:rPr lang="en-US" sz="2000" dirty="0">
                <a:latin typeface="Times New Roman" panose="02020603050405020304" pitchFamily="18" charset="0"/>
                <a:cs typeface="Times New Roman" panose="02020603050405020304" pitchFamily="18" charset="0"/>
              </a:rPr>
              <a:t> states that are close to obstacles or far from the goal</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 </a:t>
            </a:r>
            <a:r>
              <a:rPr lang="en-US" sz="2000" u="sng" dirty="0">
                <a:latin typeface="Times New Roman" panose="02020603050405020304" pitchFamily="18" charset="0"/>
                <a:cs typeface="Times New Roman" panose="02020603050405020304" pitchFamily="18" charset="0"/>
              </a:rPr>
              <a:t>Encourage</a:t>
            </a:r>
            <a:r>
              <a:rPr lang="en-US" sz="2000" dirty="0">
                <a:latin typeface="Times New Roman" panose="02020603050405020304" pitchFamily="18" charset="0"/>
                <a:cs typeface="Times New Roman" panose="02020603050405020304" pitchFamily="18" charset="0"/>
              </a:rPr>
              <a:t> states that stay away from obstacles and move closer to the goal.</a:t>
            </a:r>
            <a:endParaRPr lang="en-JP" sz="20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F6F1560-46F3-C44D-B64A-89F5C0B36E2A}"/>
              </a:ext>
            </a:extLst>
          </p:cNvPr>
          <p:cNvPicPr>
            <a:picLocks noChangeAspect="1"/>
          </p:cNvPicPr>
          <p:nvPr/>
        </p:nvPicPr>
        <p:blipFill>
          <a:blip r:embed="rId4"/>
          <a:stretch>
            <a:fillRect/>
          </a:stretch>
        </p:blipFill>
        <p:spPr>
          <a:xfrm>
            <a:off x="3827572" y="3149216"/>
            <a:ext cx="3765042" cy="697230"/>
          </a:xfrm>
          <a:prstGeom prst="rect">
            <a:avLst/>
          </a:prstGeom>
        </p:spPr>
      </p:pic>
      <p:pic>
        <p:nvPicPr>
          <p:cNvPr id="17" name="Picture 16">
            <a:extLst>
              <a:ext uri="{FF2B5EF4-FFF2-40B4-BE49-F238E27FC236}">
                <a16:creationId xmlns:a16="http://schemas.microsoft.com/office/drawing/2014/main" id="{8559809F-2D25-694A-A4AA-F55F94BD59FD}"/>
              </a:ext>
            </a:extLst>
          </p:cNvPr>
          <p:cNvPicPr>
            <a:picLocks noChangeAspect="1"/>
          </p:cNvPicPr>
          <p:nvPr/>
        </p:nvPicPr>
        <p:blipFill>
          <a:blip r:embed="rId5"/>
          <a:stretch>
            <a:fillRect/>
          </a:stretch>
        </p:blipFill>
        <p:spPr>
          <a:xfrm>
            <a:off x="3827572" y="3935682"/>
            <a:ext cx="4174551" cy="2070416"/>
          </a:xfrm>
          <a:prstGeom prst="rect">
            <a:avLst/>
          </a:prstGeom>
        </p:spPr>
      </p:pic>
      <p:sp>
        <p:nvSpPr>
          <p:cNvPr id="18" name="Rectangle 17">
            <a:extLst>
              <a:ext uri="{FF2B5EF4-FFF2-40B4-BE49-F238E27FC236}">
                <a16:creationId xmlns:a16="http://schemas.microsoft.com/office/drawing/2014/main" id="{655BC3B9-6DF9-5249-949E-1E66709CCD92}"/>
              </a:ext>
            </a:extLst>
          </p:cNvPr>
          <p:cNvSpPr/>
          <p:nvPr/>
        </p:nvSpPr>
        <p:spPr>
          <a:xfrm>
            <a:off x="5827506" y="4032571"/>
            <a:ext cx="1396908" cy="32387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JP" dirty="0"/>
          </a:p>
        </p:txBody>
      </p:sp>
      <p:sp>
        <p:nvSpPr>
          <p:cNvPr id="19" name="TextBox 18">
            <a:extLst>
              <a:ext uri="{FF2B5EF4-FFF2-40B4-BE49-F238E27FC236}">
                <a16:creationId xmlns:a16="http://schemas.microsoft.com/office/drawing/2014/main" id="{B71DA4C8-3876-BD4D-9128-671CFA96BAB6}"/>
              </a:ext>
            </a:extLst>
          </p:cNvPr>
          <p:cNvSpPr txBox="1"/>
          <p:nvPr/>
        </p:nvSpPr>
        <p:spPr>
          <a:xfrm>
            <a:off x="8002123" y="3968580"/>
            <a:ext cx="369778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system is not directed toward the obstacle if the angle is less than 90°.</a:t>
            </a:r>
            <a:endParaRPr lang="en-JP"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1C61FE90-041C-234B-A337-A618F3B7AACD}"/>
              </a:ext>
            </a:extLst>
          </p:cNvPr>
          <p:cNvPicPr>
            <a:picLocks noChangeAspect="1"/>
          </p:cNvPicPr>
          <p:nvPr/>
        </p:nvPicPr>
        <p:blipFill>
          <a:blip r:embed="rId6"/>
          <a:stretch>
            <a:fillRect/>
          </a:stretch>
        </p:blipFill>
        <p:spPr>
          <a:xfrm>
            <a:off x="6515492" y="2450290"/>
            <a:ext cx="2660388" cy="517794"/>
          </a:xfrm>
          <a:prstGeom prst="rect">
            <a:avLst/>
          </a:prstGeom>
        </p:spPr>
      </p:pic>
    </p:spTree>
    <p:extLst>
      <p:ext uri="{BB962C8B-B14F-4D97-AF65-F5344CB8AC3E}">
        <p14:creationId xmlns:p14="http://schemas.microsoft.com/office/powerpoint/2010/main" val="632748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TotalTime>
  <Words>2130</Words>
  <Application>Microsoft Macintosh PowerPoint</Application>
  <PresentationFormat>Widescreen</PresentationFormat>
  <Paragraphs>184</Paragraphs>
  <Slides>17</Slides>
  <Notes>17</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cp:revision>
  <dcterms:created xsi:type="dcterms:W3CDTF">2025-10-04T15:28:28Z</dcterms:created>
  <dcterms:modified xsi:type="dcterms:W3CDTF">2025-10-06T12:02:29Z</dcterms:modified>
</cp:coreProperties>
</file>